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9" r:id="rId2"/>
    <p:sldId id="258" r:id="rId3"/>
    <p:sldId id="256" r:id="rId4"/>
    <p:sldId id="261" r:id="rId5"/>
    <p:sldId id="265" r:id="rId6"/>
    <p:sldId id="266" r:id="rId7"/>
    <p:sldId id="267" r:id="rId8"/>
    <p:sldId id="268" r:id="rId9"/>
    <p:sldId id="271" r:id="rId10"/>
    <p:sldId id="272" r:id="rId11"/>
    <p:sldId id="275" r:id="rId12"/>
    <p:sldId id="274" r:id="rId13"/>
    <p:sldId id="277" r:id="rId1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26F"/>
    <a:srgbClr val="EE7C31"/>
    <a:srgbClr val="284966"/>
    <a:srgbClr val="93A4B3"/>
    <a:srgbClr val="56998F"/>
    <a:srgbClr val="B4D3A0"/>
    <a:srgbClr val="C8D030"/>
    <a:srgbClr val="E1DE32"/>
    <a:srgbClr val="EEDBCA"/>
    <a:srgbClr val="EE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4"/>
    <p:restoredTop sz="34229"/>
  </p:normalViewPr>
  <p:slideViewPr>
    <p:cSldViewPr snapToGrid="0" snapToObjects="1" showGuides="1">
      <p:cViewPr varScale="1">
        <p:scale>
          <a:sx n="38" d="100"/>
          <a:sy n="38" d="100"/>
        </p:scale>
        <p:origin x="2160" y="18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C48B-A56F-004A-9E87-CBD64CB2B6F3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51EDD-1A4E-9D48-BA8B-5561C4A896C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6399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243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7644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30271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123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038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0951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133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4034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310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6529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9533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9343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51EDD-1A4E-9D48-BA8B-5561C4A896CB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199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DC05-7F2B-0D45-9094-3F8A3AEE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32AA6-B37D-3D43-9CB0-CCEA209D4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DC470-9A4F-8D4A-A5DD-A83B6154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6925-FE76-D941-B7A6-3B0A9657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8A96-C2F7-8944-BBC8-F4E33207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07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5828-F832-F344-8E0B-C6AE2A40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CC55F-072C-C74D-9315-55D58F503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DE58-F0AB-6243-BF35-475655EA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3ECF-8A2B-9944-9FEA-C072783C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2734-4646-EC4F-BB2E-E19A408D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914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EF69C-85FD-F14E-B4B5-A407AD58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E0B08-ED79-5544-825F-FD38802A8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C7E7-B717-D040-907E-AF9A1880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25AE-B90E-5943-8018-482AE964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F489-95F3-5449-9371-83B60BA4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3205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685C-6E26-FF47-AC55-4F19E139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F37E-D04F-F244-8FCA-DA558973B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BEF4-92E0-D541-A8D5-48A55ED7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A8070-5A65-A44D-852A-1B4658F2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29581-67C4-654C-9EAA-07810C30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76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6738-FB8D-0D45-9B8C-27AC1675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7AAB7-B839-F146-9AF0-E8DD1113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DC840-C495-534A-B26A-00520E1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BCAA-4AFB-CD48-ABB6-FE015E69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0AA7-4D4E-184E-99F7-799B6C25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30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0185-CDEE-F840-ACDE-7E7093FC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D1F4-8D6A-2442-991D-5370B456E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AF6E7-3170-3E44-8040-A5631AEA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BC553-C6BA-C148-BF0D-5D74B8C2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F1538-63DA-9344-9371-1776E3F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0E9D1-E38B-5645-95E7-6A3184AD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1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6826-7ECF-6343-A096-ED0DE945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5D763-E2E2-3647-B015-100305568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053D-AFF6-EF4B-98FB-CD1C6A39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5F063-15BA-9045-8174-F955CC40E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E79C8-5608-6649-BC3B-56446B499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E9218-593F-9047-A0C4-0A0964E9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9BE6E-F4C7-6C41-934D-A9C0A7A3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EA567-AB63-B64D-AE15-04480619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034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AE6D-3B12-1848-8996-B732A656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A6174-D7E6-DD48-8D46-B0CCFD94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796A7-0239-DF41-BAD7-5417BABB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FB18-B10C-6741-9121-F9B2D3B4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7958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B7983-BCA4-304F-9E1B-519C8A2A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820B8-D7EA-3A44-A1DE-E473677B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1F2FD-10F3-194B-9B7A-609BA34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6866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B7AF-43B8-E646-9731-0A1C095B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7F5B-0D79-3C44-87E0-8BBFE7DB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0AD7D-7CE9-4B44-9B89-B07F979DB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FE78D-357D-DA4B-BE35-8BF34909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495EC-6627-0749-9259-E8420C93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BB3D6-BDC0-9148-9D65-DB4BCE10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8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6CA8-3BF5-CA4E-BCC3-72F13DF0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43180-E294-854F-8F96-B59155B79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17EE3-51E9-0046-808B-D6A9BC8BA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A6B6A-D912-364A-A72D-DC5DF597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C1B50-6BDB-B542-92C4-A4BB5352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D9345-78CD-F845-86A5-CA8B9F0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493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C1AE1-FAFB-3A41-A9C5-C87733D0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0E5CC-7E78-AE4F-B651-60CA4E77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7E2A-078E-D442-B99A-48C0A4C2B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B3C0-3313-B64E-964A-20E84D5CCF5E}" type="datetimeFigureOut">
              <a:rPr lang="en-SE" smtClean="0"/>
              <a:t>2022-06-08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A08B-6793-8743-AE19-11006A30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5E5BE-83A1-1D41-9CE1-7CDB7E6A5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1111-6EAD-374D-9B06-66D4B272754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4670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E00B9B-965D-FA46-982B-CAFD43104661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Introduction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655493-26B5-1A73-2DE1-59982D258411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C72F425-C288-B93C-5CB3-16F43A4524E2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028" name="Picture 4" descr="Swedish Biodiversity Data Infrastructure">
            <a:extLst>
              <a:ext uri="{FF2B5EF4-FFF2-40B4-BE49-F238E27FC236}">
                <a16:creationId xmlns:a16="http://schemas.microsoft.com/office/drawing/2014/main" id="{4512226C-74B7-A5B9-670D-D6774C94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C633DA-4BAC-8F52-D154-EEDCB94E093D}"/>
              </a:ext>
            </a:extLst>
          </p:cNvPr>
          <p:cNvGrpSpPr/>
          <p:nvPr/>
        </p:nvGrpSpPr>
        <p:grpSpPr>
          <a:xfrm>
            <a:off x="1327690" y="2520425"/>
            <a:ext cx="1839688" cy="1839688"/>
            <a:chOff x="5030545" y="2174120"/>
            <a:chExt cx="2275200" cy="2275200"/>
          </a:xfrm>
        </p:grpSpPr>
        <p:sp>
          <p:nvSpPr>
            <p:cNvPr id="29" name="Google Shape;160;p7">
              <a:extLst>
                <a:ext uri="{FF2B5EF4-FFF2-40B4-BE49-F238E27FC236}">
                  <a16:creationId xmlns:a16="http://schemas.microsoft.com/office/drawing/2014/main" id="{13D9E175-62AA-0FFF-CEE2-2B217724DBBF}"/>
                </a:ext>
              </a:extLst>
            </p:cNvPr>
            <p:cNvSpPr/>
            <p:nvPr/>
          </p:nvSpPr>
          <p:spPr>
            <a:xfrm>
              <a:off x="5030545" y="2174120"/>
              <a:ext cx="2275200" cy="2275200"/>
            </a:xfrm>
            <a:prstGeom prst="ellipse">
              <a:avLst/>
            </a:prstGeom>
            <a:solidFill>
              <a:srgbClr val="FFFFFF"/>
            </a:solidFill>
            <a:ln w="101600" cap="flat" cmpd="sng">
              <a:solidFill>
                <a:srgbClr val="E2E2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02EC20-E784-BAE7-BBF1-F1574542797E}"/>
                </a:ext>
              </a:extLst>
            </p:cNvPr>
            <p:cNvGrpSpPr/>
            <p:nvPr/>
          </p:nvGrpSpPr>
          <p:grpSpPr>
            <a:xfrm>
              <a:off x="5030545" y="2174120"/>
              <a:ext cx="2275200" cy="2275200"/>
              <a:chOff x="5774613" y="2381825"/>
              <a:chExt cx="2275200" cy="2275200"/>
            </a:xfrm>
            <a:noFill/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73F6545-FA05-7D4D-FE3A-0911FD602262}"/>
                  </a:ext>
                </a:extLst>
              </p:cNvPr>
              <p:cNvGrpSpPr/>
              <p:nvPr/>
            </p:nvGrpSpPr>
            <p:grpSpPr>
              <a:xfrm>
                <a:off x="5774613" y="2381825"/>
                <a:ext cx="2275200" cy="2275200"/>
                <a:chOff x="5762316" y="2381825"/>
                <a:chExt cx="2275200" cy="2275200"/>
              </a:xfrm>
              <a:grpFill/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C041DF-A904-3E78-CCA8-A7D281482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6020602" y="3546909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69A9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D53D5AF-2512-1F82-11C2-A41FBDD3E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3175" y="3356810"/>
                  <a:ext cx="284043" cy="596572"/>
                </a:xfrm>
                <a:prstGeom prst="line">
                  <a:avLst/>
                </a:prstGeom>
                <a:grpFill/>
                <a:ln w="101600">
                  <a:solidFill>
                    <a:srgbClr val="6AA8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B0E5B29-DE9C-553D-CF6D-167D09AEC2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0892" y="3155978"/>
                  <a:ext cx="284043" cy="596572"/>
                </a:xfrm>
                <a:prstGeom prst="line">
                  <a:avLst/>
                </a:prstGeom>
                <a:grpFill/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C9D57E0-B6BF-3552-DA3F-1E3F40A1E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7503565" y="2818422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5899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20932AB-C8B0-5809-BC6A-F60AF9280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6759413" y="3177853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E2DF3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C22F7B3-81CE-02E3-4451-3706CBD62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4613" y="3616903"/>
                  <a:ext cx="372898" cy="772445"/>
                </a:xfrm>
                <a:prstGeom prst="line">
                  <a:avLst/>
                </a:prstGeom>
                <a:grpFill/>
                <a:ln w="101600">
                  <a:solidFill>
                    <a:srgbClr val="E2E0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8D05C1-C8A5-E4AC-6561-9AE8661C5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7686060" y="2712114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E2E0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1E50574-9714-8CDD-48EB-14CBDFB23A18}"/>
                    </a:ext>
                  </a:extLst>
                </p:cNvPr>
                <p:cNvSpPr/>
                <p:nvPr/>
              </p:nvSpPr>
              <p:spPr>
                <a:xfrm>
                  <a:off x="5847347" y="2719136"/>
                  <a:ext cx="1746986" cy="1273595"/>
                </a:xfrm>
                <a:custGeom>
                  <a:avLst/>
                  <a:gdLst>
                    <a:gd name="connsiteX0" fmla="*/ 0 w 1746986"/>
                    <a:gd name="connsiteY0" fmla="*/ 856649 h 1273595"/>
                    <a:gd name="connsiteX1" fmla="*/ 81815 w 1746986"/>
                    <a:gd name="connsiteY1" fmla="*/ 832586 h 1273595"/>
                    <a:gd name="connsiteX2" fmla="*/ 173255 w 1746986"/>
                    <a:gd name="connsiteY2" fmla="*/ 827773 h 1273595"/>
                    <a:gd name="connsiteX3" fmla="*/ 293571 w 1746986"/>
                    <a:gd name="connsiteY3" fmla="*/ 866274 h 1273595"/>
                    <a:gd name="connsiteX4" fmla="*/ 462013 w 1746986"/>
                    <a:gd name="connsiteY4" fmla="*/ 976965 h 1273595"/>
                    <a:gd name="connsiteX5" fmla="*/ 572704 w 1746986"/>
                    <a:gd name="connsiteY5" fmla="*/ 1039529 h 1273595"/>
                    <a:gd name="connsiteX6" fmla="*/ 721895 w 1746986"/>
                    <a:gd name="connsiteY6" fmla="*/ 1126156 h 1273595"/>
                    <a:gd name="connsiteX7" fmla="*/ 914400 w 1746986"/>
                    <a:gd name="connsiteY7" fmla="*/ 1222409 h 1273595"/>
                    <a:gd name="connsiteX8" fmla="*/ 1049154 w 1746986"/>
                    <a:gd name="connsiteY8" fmla="*/ 1265723 h 1273595"/>
                    <a:gd name="connsiteX9" fmla="*/ 1183908 w 1746986"/>
                    <a:gd name="connsiteY9" fmla="*/ 1270535 h 1273595"/>
                    <a:gd name="connsiteX10" fmla="*/ 1289786 w 1746986"/>
                    <a:gd name="connsiteY10" fmla="*/ 1232034 h 1273595"/>
                    <a:gd name="connsiteX11" fmla="*/ 1376413 w 1746986"/>
                    <a:gd name="connsiteY11" fmla="*/ 1164657 h 1273595"/>
                    <a:gd name="connsiteX12" fmla="*/ 1443790 w 1746986"/>
                    <a:gd name="connsiteY12" fmla="*/ 1063592 h 1273595"/>
                    <a:gd name="connsiteX13" fmla="*/ 1487104 w 1746986"/>
                    <a:gd name="connsiteY13" fmla="*/ 952902 h 1273595"/>
                    <a:gd name="connsiteX14" fmla="*/ 1520792 w 1746986"/>
                    <a:gd name="connsiteY14" fmla="*/ 789272 h 1273595"/>
                    <a:gd name="connsiteX15" fmla="*/ 1549668 w 1746986"/>
                    <a:gd name="connsiteY15" fmla="*/ 616017 h 1273595"/>
                    <a:gd name="connsiteX16" fmla="*/ 1564106 w 1746986"/>
                    <a:gd name="connsiteY16" fmla="*/ 452388 h 1273595"/>
                    <a:gd name="connsiteX17" fmla="*/ 1583356 w 1746986"/>
                    <a:gd name="connsiteY17" fmla="*/ 308009 h 1273595"/>
                    <a:gd name="connsiteX18" fmla="*/ 1617045 w 1746986"/>
                    <a:gd name="connsiteY18" fmla="*/ 178068 h 1273595"/>
                    <a:gd name="connsiteX19" fmla="*/ 1650733 w 1746986"/>
                    <a:gd name="connsiteY19" fmla="*/ 105878 h 1273595"/>
                    <a:gd name="connsiteX20" fmla="*/ 1703672 w 1746986"/>
                    <a:gd name="connsiteY20" fmla="*/ 43314 h 1273595"/>
                    <a:gd name="connsiteX21" fmla="*/ 1746986 w 1746986"/>
                    <a:gd name="connsiteY21" fmla="*/ 0 h 127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46986" h="1273595">
                      <a:moveTo>
                        <a:pt x="0" y="856649"/>
                      </a:moveTo>
                      <a:cubicBezTo>
                        <a:pt x="26469" y="847024"/>
                        <a:pt x="52939" y="837399"/>
                        <a:pt x="81815" y="832586"/>
                      </a:cubicBezTo>
                      <a:cubicBezTo>
                        <a:pt x="110691" y="827773"/>
                        <a:pt x="137962" y="822158"/>
                        <a:pt x="173255" y="827773"/>
                      </a:cubicBezTo>
                      <a:cubicBezTo>
                        <a:pt x="208548" y="833388"/>
                        <a:pt x="245445" y="841409"/>
                        <a:pt x="293571" y="866274"/>
                      </a:cubicBezTo>
                      <a:cubicBezTo>
                        <a:pt x="341697" y="891139"/>
                        <a:pt x="415491" y="948089"/>
                        <a:pt x="462013" y="976965"/>
                      </a:cubicBezTo>
                      <a:cubicBezTo>
                        <a:pt x="508535" y="1005841"/>
                        <a:pt x="572704" y="1039529"/>
                        <a:pt x="572704" y="1039529"/>
                      </a:cubicBezTo>
                      <a:cubicBezTo>
                        <a:pt x="616018" y="1064394"/>
                        <a:pt x="664946" y="1095676"/>
                        <a:pt x="721895" y="1126156"/>
                      </a:cubicBezTo>
                      <a:cubicBezTo>
                        <a:pt x="778844" y="1156636"/>
                        <a:pt x="859857" y="1199148"/>
                        <a:pt x="914400" y="1222409"/>
                      </a:cubicBezTo>
                      <a:cubicBezTo>
                        <a:pt x="968943" y="1245670"/>
                        <a:pt x="1004236" y="1257702"/>
                        <a:pt x="1049154" y="1265723"/>
                      </a:cubicBezTo>
                      <a:cubicBezTo>
                        <a:pt x="1094072" y="1273744"/>
                        <a:pt x="1143803" y="1276150"/>
                        <a:pt x="1183908" y="1270535"/>
                      </a:cubicBezTo>
                      <a:cubicBezTo>
                        <a:pt x="1224013" y="1264920"/>
                        <a:pt x="1257702" y="1249680"/>
                        <a:pt x="1289786" y="1232034"/>
                      </a:cubicBezTo>
                      <a:cubicBezTo>
                        <a:pt x="1321870" y="1214388"/>
                        <a:pt x="1350746" y="1192731"/>
                        <a:pt x="1376413" y="1164657"/>
                      </a:cubicBezTo>
                      <a:cubicBezTo>
                        <a:pt x="1402080" y="1136583"/>
                        <a:pt x="1425342" y="1098884"/>
                        <a:pt x="1443790" y="1063592"/>
                      </a:cubicBezTo>
                      <a:cubicBezTo>
                        <a:pt x="1462238" y="1028300"/>
                        <a:pt x="1474270" y="998622"/>
                        <a:pt x="1487104" y="952902"/>
                      </a:cubicBezTo>
                      <a:cubicBezTo>
                        <a:pt x="1499938" y="907182"/>
                        <a:pt x="1510365" y="845419"/>
                        <a:pt x="1520792" y="789272"/>
                      </a:cubicBezTo>
                      <a:cubicBezTo>
                        <a:pt x="1531219" y="733125"/>
                        <a:pt x="1542449" y="672164"/>
                        <a:pt x="1549668" y="616017"/>
                      </a:cubicBezTo>
                      <a:cubicBezTo>
                        <a:pt x="1556887" y="559870"/>
                        <a:pt x="1558491" y="503723"/>
                        <a:pt x="1564106" y="452388"/>
                      </a:cubicBezTo>
                      <a:cubicBezTo>
                        <a:pt x="1569721" y="401053"/>
                        <a:pt x="1574533" y="353729"/>
                        <a:pt x="1583356" y="308009"/>
                      </a:cubicBezTo>
                      <a:cubicBezTo>
                        <a:pt x="1592179" y="262289"/>
                        <a:pt x="1605816" y="211756"/>
                        <a:pt x="1617045" y="178068"/>
                      </a:cubicBezTo>
                      <a:cubicBezTo>
                        <a:pt x="1628274" y="144380"/>
                        <a:pt x="1636295" y="128337"/>
                        <a:pt x="1650733" y="105878"/>
                      </a:cubicBezTo>
                      <a:cubicBezTo>
                        <a:pt x="1665171" y="83419"/>
                        <a:pt x="1687630" y="60960"/>
                        <a:pt x="1703672" y="43314"/>
                      </a:cubicBezTo>
                      <a:cubicBezTo>
                        <a:pt x="1719714" y="25668"/>
                        <a:pt x="1733350" y="12834"/>
                        <a:pt x="1746986" y="0"/>
                      </a:cubicBezTo>
                    </a:path>
                  </a:pathLst>
                </a:custGeom>
                <a:grpFill/>
                <a:ln w="101600" cap="rnd">
                  <a:solidFill>
                    <a:srgbClr val="274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20C8F9E-0C5B-7A8E-CE00-FCC3A3C96055}"/>
                    </a:ext>
                  </a:extLst>
                </p:cNvPr>
                <p:cNvSpPr/>
                <p:nvPr/>
              </p:nvSpPr>
              <p:spPr>
                <a:xfrm flipH="1" flipV="1">
                  <a:off x="6257479" y="3115753"/>
                  <a:ext cx="1746986" cy="1273595"/>
                </a:xfrm>
                <a:custGeom>
                  <a:avLst/>
                  <a:gdLst>
                    <a:gd name="connsiteX0" fmla="*/ 0 w 1746986"/>
                    <a:gd name="connsiteY0" fmla="*/ 856649 h 1273595"/>
                    <a:gd name="connsiteX1" fmla="*/ 81815 w 1746986"/>
                    <a:gd name="connsiteY1" fmla="*/ 832586 h 1273595"/>
                    <a:gd name="connsiteX2" fmla="*/ 173255 w 1746986"/>
                    <a:gd name="connsiteY2" fmla="*/ 827773 h 1273595"/>
                    <a:gd name="connsiteX3" fmla="*/ 293571 w 1746986"/>
                    <a:gd name="connsiteY3" fmla="*/ 866274 h 1273595"/>
                    <a:gd name="connsiteX4" fmla="*/ 462013 w 1746986"/>
                    <a:gd name="connsiteY4" fmla="*/ 976965 h 1273595"/>
                    <a:gd name="connsiteX5" fmla="*/ 572704 w 1746986"/>
                    <a:gd name="connsiteY5" fmla="*/ 1039529 h 1273595"/>
                    <a:gd name="connsiteX6" fmla="*/ 721895 w 1746986"/>
                    <a:gd name="connsiteY6" fmla="*/ 1126156 h 1273595"/>
                    <a:gd name="connsiteX7" fmla="*/ 914400 w 1746986"/>
                    <a:gd name="connsiteY7" fmla="*/ 1222409 h 1273595"/>
                    <a:gd name="connsiteX8" fmla="*/ 1049154 w 1746986"/>
                    <a:gd name="connsiteY8" fmla="*/ 1265723 h 1273595"/>
                    <a:gd name="connsiteX9" fmla="*/ 1183908 w 1746986"/>
                    <a:gd name="connsiteY9" fmla="*/ 1270535 h 1273595"/>
                    <a:gd name="connsiteX10" fmla="*/ 1289786 w 1746986"/>
                    <a:gd name="connsiteY10" fmla="*/ 1232034 h 1273595"/>
                    <a:gd name="connsiteX11" fmla="*/ 1376413 w 1746986"/>
                    <a:gd name="connsiteY11" fmla="*/ 1164657 h 1273595"/>
                    <a:gd name="connsiteX12" fmla="*/ 1443790 w 1746986"/>
                    <a:gd name="connsiteY12" fmla="*/ 1063592 h 1273595"/>
                    <a:gd name="connsiteX13" fmla="*/ 1487104 w 1746986"/>
                    <a:gd name="connsiteY13" fmla="*/ 952902 h 1273595"/>
                    <a:gd name="connsiteX14" fmla="*/ 1520792 w 1746986"/>
                    <a:gd name="connsiteY14" fmla="*/ 789272 h 1273595"/>
                    <a:gd name="connsiteX15" fmla="*/ 1549668 w 1746986"/>
                    <a:gd name="connsiteY15" fmla="*/ 616017 h 1273595"/>
                    <a:gd name="connsiteX16" fmla="*/ 1564106 w 1746986"/>
                    <a:gd name="connsiteY16" fmla="*/ 452388 h 1273595"/>
                    <a:gd name="connsiteX17" fmla="*/ 1583356 w 1746986"/>
                    <a:gd name="connsiteY17" fmla="*/ 308009 h 1273595"/>
                    <a:gd name="connsiteX18" fmla="*/ 1617045 w 1746986"/>
                    <a:gd name="connsiteY18" fmla="*/ 178068 h 1273595"/>
                    <a:gd name="connsiteX19" fmla="*/ 1650733 w 1746986"/>
                    <a:gd name="connsiteY19" fmla="*/ 105878 h 1273595"/>
                    <a:gd name="connsiteX20" fmla="*/ 1703672 w 1746986"/>
                    <a:gd name="connsiteY20" fmla="*/ 43314 h 1273595"/>
                    <a:gd name="connsiteX21" fmla="*/ 1746986 w 1746986"/>
                    <a:gd name="connsiteY21" fmla="*/ 0 h 127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46986" h="1273595">
                      <a:moveTo>
                        <a:pt x="0" y="856649"/>
                      </a:moveTo>
                      <a:cubicBezTo>
                        <a:pt x="26469" y="847024"/>
                        <a:pt x="52939" y="837399"/>
                        <a:pt x="81815" y="832586"/>
                      </a:cubicBezTo>
                      <a:cubicBezTo>
                        <a:pt x="110691" y="827773"/>
                        <a:pt x="137962" y="822158"/>
                        <a:pt x="173255" y="827773"/>
                      </a:cubicBezTo>
                      <a:cubicBezTo>
                        <a:pt x="208548" y="833388"/>
                        <a:pt x="245445" y="841409"/>
                        <a:pt x="293571" y="866274"/>
                      </a:cubicBezTo>
                      <a:cubicBezTo>
                        <a:pt x="341697" y="891139"/>
                        <a:pt x="415491" y="948089"/>
                        <a:pt x="462013" y="976965"/>
                      </a:cubicBezTo>
                      <a:cubicBezTo>
                        <a:pt x="508535" y="1005841"/>
                        <a:pt x="572704" y="1039529"/>
                        <a:pt x="572704" y="1039529"/>
                      </a:cubicBezTo>
                      <a:cubicBezTo>
                        <a:pt x="616018" y="1064394"/>
                        <a:pt x="664946" y="1095676"/>
                        <a:pt x="721895" y="1126156"/>
                      </a:cubicBezTo>
                      <a:cubicBezTo>
                        <a:pt x="778844" y="1156636"/>
                        <a:pt x="859857" y="1199148"/>
                        <a:pt x="914400" y="1222409"/>
                      </a:cubicBezTo>
                      <a:cubicBezTo>
                        <a:pt x="968943" y="1245670"/>
                        <a:pt x="1004236" y="1257702"/>
                        <a:pt x="1049154" y="1265723"/>
                      </a:cubicBezTo>
                      <a:cubicBezTo>
                        <a:pt x="1094072" y="1273744"/>
                        <a:pt x="1143803" y="1276150"/>
                        <a:pt x="1183908" y="1270535"/>
                      </a:cubicBezTo>
                      <a:cubicBezTo>
                        <a:pt x="1224013" y="1264920"/>
                        <a:pt x="1257702" y="1249680"/>
                        <a:pt x="1289786" y="1232034"/>
                      </a:cubicBezTo>
                      <a:cubicBezTo>
                        <a:pt x="1321870" y="1214388"/>
                        <a:pt x="1350746" y="1192731"/>
                        <a:pt x="1376413" y="1164657"/>
                      </a:cubicBezTo>
                      <a:cubicBezTo>
                        <a:pt x="1402080" y="1136583"/>
                        <a:pt x="1425342" y="1098884"/>
                        <a:pt x="1443790" y="1063592"/>
                      </a:cubicBezTo>
                      <a:cubicBezTo>
                        <a:pt x="1462238" y="1028300"/>
                        <a:pt x="1474270" y="998622"/>
                        <a:pt x="1487104" y="952902"/>
                      </a:cubicBezTo>
                      <a:cubicBezTo>
                        <a:pt x="1499938" y="907182"/>
                        <a:pt x="1510365" y="845419"/>
                        <a:pt x="1520792" y="789272"/>
                      </a:cubicBezTo>
                      <a:cubicBezTo>
                        <a:pt x="1531219" y="733125"/>
                        <a:pt x="1542449" y="672164"/>
                        <a:pt x="1549668" y="616017"/>
                      </a:cubicBezTo>
                      <a:cubicBezTo>
                        <a:pt x="1556887" y="559870"/>
                        <a:pt x="1558491" y="503723"/>
                        <a:pt x="1564106" y="452388"/>
                      </a:cubicBezTo>
                      <a:cubicBezTo>
                        <a:pt x="1569721" y="401053"/>
                        <a:pt x="1574533" y="353729"/>
                        <a:pt x="1583356" y="308009"/>
                      </a:cubicBezTo>
                      <a:cubicBezTo>
                        <a:pt x="1592179" y="262289"/>
                        <a:pt x="1605816" y="211756"/>
                        <a:pt x="1617045" y="178068"/>
                      </a:cubicBezTo>
                      <a:cubicBezTo>
                        <a:pt x="1628274" y="144380"/>
                        <a:pt x="1636295" y="128337"/>
                        <a:pt x="1650733" y="105878"/>
                      </a:cubicBezTo>
                      <a:cubicBezTo>
                        <a:pt x="1665171" y="83419"/>
                        <a:pt x="1687630" y="60960"/>
                        <a:pt x="1703672" y="43314"/>
                      </a:cubicBezTo>
                      <a:cubicBezTo>
                        <a:pt x="1719714" y="25668"/>
                        <a:pt x="1733350" y="12834"/>
                        <a:pt x="1746986" y="0"/>
                      </a:cubicBezTo>
                    </a:path>
                  </a:pathLst>
                </a:custGeom>
                <a:grpFill/>
                <a:ln w="101600" cap="rnd">
                  <a:solidFill>
                    <a:srgbClr val="6F92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42" name="Google Shape;160;p7">
                  <a:extLst>
                    <a:ext uri="{FF2B5EF4-FFF2-40B4-BE49-F238E27FC236}">
                      <a16:creationId xmlns:a16="http://schemas.microsoft.com/office/drawing/2014/main" id="{98E83AA5-69B0-A104-772C-E2852FECB2FE}"/>
                    </a:ext>
                  </a:extLst>
                </p:cNvPr>
                <p:cNvSpPr/>
                <p:nvPr/>
              </p:nvSpPr>
              <p:spPr>
                <a:xfrm>
                  <a:off x="5762316" y="2381825"/>
                  <a:ext cx="2275200" cy="2275200"/>
                </a:xfrm>
                <a:prstGeom prst="ellipse">
                  <a:avLst/>
                </a:prstGeom>
                <a:grpFill/>
                <a:ln w="101600" cap="flat" cmpd="sng">
                  <a:solidFill>
                    <a:srgbClr val="E2E2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dirty="0">
                    <a:solidFill>
                      <a:srgbClr val="F2664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24EE3EE-B381-3DD2-499D-910CCD60B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79383" y="3286433"/>
                  <a:ext cx="25128" cy="162011"/>
                </a:xfrm>
                <a:prstGeom prst="line">
                  <a:avLst/>
                </a:prstGeom>
                <a:grpFill/>
                <a:ln w="101600">
                  <a:solidFill>
                    <a:srgbClr val="2749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A778BE5-C2C9-5A77-8F52-787D1C9F7153}"/>
                  </a:ext>
                </a:extLst>
              </p:cNvPr>
              <p:cNvCxnSpPr>
                <a:cxnSpLocks/>
              </p:cNvCxnSpPr>
              <p:nvPr/>
            </p:nvCxnSpPr>
            <p:spPr>
              <a:xfrm rot="1020000">
                <a:off x="7401385" y="3222363"/>
                <a:ext cx="23935" cy="123708"/>
              </a:xfrm>
              <a:prstGeom prst="line">
                <a:avLst/>
              </a:prstGeom>
              <a:grpFill/>
              <a:ln w="101600">
                <a:solidFill>
                  <a:srgbClr val="274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82A273B-6054-452E-371C-FCC34AD3E61D}"/>
              </a:ext>
            </a:extLst>
          </p:cNvPr>
          <p:cNvSpPr/>
          <p:nvPr/>
        </p:nvSpPr>
        <p:spPr>
          <a:xfrm>
            <a:off x="3490932" y="2330586"/>
            <a:ext cx="7817148" cy="208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SBDI-MOL: Maria Prager (SU/KI/SciLifeLab),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Anders Andersson (KTH/SciLifeLab) &amp; Daniel Lundin (LnU)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NBIS consultants: Martin Norling, Andreas Kusalananda Kähäri &amp; Pontus Freyhult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SBDI system architect: Manash Shah (NRM)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7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A104F1-228D-6278-668E-C0AD7FDFD09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Possible collaboration: Improved name-matching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00DDD3-93BE-238A-C17D-5CCF5060446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0E222A5-B1B5-11D4-175A-F3E831B93C85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4" descr="Swedish Biodiversity Data Infrastructure">
            <a:extLst>
              <a:ext uri="{FF2B5EF4-FFF2-40B4-BE49-F238E27FC236}">
                <a16:creationId xmlns:a16="http://schemas.microsoft.com/office/drawing/2014/main" id="{F3E0A776-8807-FD96-CB1E-D5C743E9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4DDBA60-5A21-1974-A666-C067ADC37012}"/>
              </a:ext>
            </a:extLst>
          </p:cNvPr>
          <p:cNvGrpSpPr/>
          <p:nvPr/>
        </p:nvGrpSpPr>
        <p:grpSpPr>
          <a:xfrm>
            <a:off x="305806" y="926372"/>
            <a:ext cx="5495234" cy="3628676"/>
            <a:chOff x="305806" y="926372"/>
            <a:chExt cx="5495234" cy="36286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EE83E6-0445-726E-BE62-892C630254B5}"/>
                </a:ext>
              </a:extLst>
            </p:cNvPr>
            <p:cNvGrpSpPr/>
            <p:nvPr/>
          </p:nvGrpSpPr>
          <p:grpSpPr>
            <a:xfrm>
              <a:off x="305806" y="1377065"/>
              <a:ext cx="5495234" cy="3177983"/>
              <a:chOff x="470906" y="997345"/>
              <a:chExt cx="5495234" cy="317798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2996F66-F01E-0419-AE81-66A5C6D19C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538" r="1137"/>
              <a:stretch/>
            </p:blipFill>
            <p:spPr>
              <a:xfrm>
                <a:off x="470906" y="997345"/>
                <a:ext cx="5495234" cy="2617092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469544-E466-A342-A35F-8E85B9AC5050}"/>
                  </a:ext>
                </a:extLst>
              </p:cNvPr>
              <p:cNvSpPr txBox="1"/>
              <p:nvPr/>
            </p:nvSpPr>
            <p:spPr>
              <a:xfrm>
                <a:off x="2318957" y="3713663"/>
                <a:ext cx="2886275" cy="461665"/>
              </a:xfrm>
              <a:prstGeom prst="rect">
                <a:avLst/>
              </a:prstGeom>
              <a:noFill/>
              <a:ln w="19050">
                <a:solidFill>
                  <a:srgbClr val="EE7C3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1">
                    <a:solidFill>
                      <a:srgbClr val="284966"/>
                    </a:solidFill>
                  </a:rPr>
                  <a:t>Taxonomy improved with addition of GTDB to GBIF backbone, but some issues remain.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217A76-646A-7B26-905F-7D8224ACF8FC}"/>
                  </a:ext>
                </a:extLst>
              </p:cNvPr>
              <p:cNvSpPr txBox="1"/>
              <p:nvPr/>
            </p:nvSpPr>
            <p:spPr>
              <a:xfrm>
                <a:off x="2361821" y="1929936"/>
                <a:ext cx="2291201" cy="581770"/>
              </a:xfrm>
              <a:prstGeom prst="rect">
                <a:avLst/>
              </a:prstGeom>
              <a:noFill/>
              <a:ln w="25400">
                <a:solidFill>
                  <a:srgbClr val="EE7C3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GB" sz="1200" noProof="1">
                  <a:solidFill>
                    <a:srgbClr val="284966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B4A780-ABCC-AC63-DE9F-616FC184572A}"/>
                </a:ext>
              </a:extLst>
            </p:cNvPr>
            <p:cNvSpPr/>
            <p:nvPr/>
          </p:nvSpPr>
          <p:spPr>
            <a:xfrm>
              <a:off x="2165716" y="926372"/>
              <a:ext cx="11632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284966"/>
                  </a:solidFill>
                </a:rPr>
                <a:t>GBIF	</a:t>
              </a:r>
              <a:endParaRPr lang="en-SE" sz="1600" b="1">
                <a:solidFill>
                  <a:srgbClr val="284966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1AE1E4-C56D-52E0-6665-57104EE25FEB}"/>
                </a:ext>
              </a:extLst>
            </p:cNvPr>
            <p:cNvSpPr/>
            <p:nvPr/>
          </p:nvSpPr>
          <p:spPr>
            <a:xfrm>
              <a:off x="3972938" y="926372"/>
              <a:ext cx="144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284966"/>
                  </a:solidFill>
                </a:rPr>
                <a:t>ASV portal</a:t>
              </a:r>
              <a:endParaRPr lang="en-SE" sz="1600" b="1" dirty="0">
                <a:solidFill>
                  <a:srgbClr val="284966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D99180-6937-C4DF-77F0-A0C3CE1775F2}"/>
              </a:ext>
            </a:extLst>
          </p:cNvPr>
          <p:cNvGrpSpPr/>
          <p:nvPr/>
        </p:nvGrpSpPr>
        <p:grpSpPr>
          <a:xfrm>
            <a:off x="6186100" y="926372"/>
            <a:ext cx="5815400" cy="5414402"/>
            <a:chOff x="6186100" y="926372"/>
            <a:chExt cx="5815400" cy="54144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741F70-FC76-EC81-9C4F-92BC479E7D19}"/>
                </a:ext>
              </a:extLst>
            </p:cNvPr>
            <p:cNvGrpSpPr/>
            <p:nvPr/>
          </p:nvGrpSpPr>
          <p:grpSpPr>
            <a:xfrm>
              <a:off x="6186100" y="1288677"/>
              <a:ext cx="5815400" cy="5052097"/>
              <a:chOff x="6096000" y="1437550"/>
              <a:chExt cx="5815400" cy="505209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81E2591-D03D-3451-0B5D-8BB246BD3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911" r="1478"/>
              <a:stretch/>
            </p:blipFill>
            <p:spPr>
              <a:xfrm>
                <a:off x="6096000" y="1437550"/>
                <a:ext cx="5815400" cy="454760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BF0B4E-698C-C23E-3008-47BE002FEE5E}"/>
                  </a:ext>
                </a:extLst>
              </p:cNvPr>
              <p:cNvSpPr txBox="1"/>
              <p:nvPr/>
            </p:nvSpPr>
            <p:spPr>
              <a:xfrm>
                <a:off x="8021782" y="2110200"/>
                <a:ext cx="1432168" cy="753298"/>
              </a:xfrm>
              <a:prstGeom prst="rect">
                <a:avLst/>
              </a:prstGeom>
              <a:noFill/>
              <a:ln w="25400">
                <a:solidFill>
                  <a:srgbClr val="EE7C3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en-GB" sz="1200" noProof="1">
                  <a:solidFill>
                    <a:srgbClr val="284966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2CC339-512A-DFA6-0713-80B0E264FF0E}"/>
                  </a:ext>
                </a:extLst>
              </p:cNvPr>
              <p:cNvSpPr txBox="1"/>
              <p:nvPr/>
            </p:nvSpPr>
            <p:spPr>
              <a:xfrm>
                <a:off x="6257292" y="6027982"/>
                <a:ext cx="3425258" cy="461665"/>
              </a:xfrm>
              <a:prstGeom prst="rect">
                <a:avLst/>
              </a:prstGeom>
              <a:noFill/>
              <a:ln w="19050">
                <a:solidFill>
                  <a:srgbClr val="EE7C3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1">
                    <a:solidFill>
                      <a:srgbClr val="284966"/>
                    </a:solidFill>
                  </a:rPr>
                  <a:t>Non-Linnean placeholder names misinterpreted, and higher taxonomy is ignored.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51D09C-6A61-6475-CA08-1AA1C5457F4F}"/>
                </a:ext>
              </a:extLst>
            </p:cNvPr>
            <p:cNvSpPr/>
            <p:nvPr/>
          </p:nvSpPr>
          <p:spPr>
            <a:xfrm>
              <a:off x="6248951" y="926372"/>
              <a:ext cx="144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284966"/>
                  </a:solidFill>
                </a:rPr>
                <a:t>Bioatlas</a:t>
              </a:r>
              <a:endParaRPr lang="en-SE" sz="1600" b="1" dirty="0">
                <a:solidFill>
                  <a:srgbClr val="2849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7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A104F1-228D-6278-668E-C0AD7FDFD09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Possible collaboration: Visualisation of metabarcoding/eDNA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00DDD3-93BE-238A-C17D-5CCF5060446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0E222A5-B1B5-11D4-175A-F3E831B93C85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4" descr="Swedish Biodiversity Data Infrastructure">
            <a:extLst>
              <a:ext uri="{FF2B5EF4-FFF2-40B4-BE49-F238E27FC236}">
                <a16:creationId xmlns:a16="http://schemas.microsoft.com/office/drawing/2014/main" id="{F3E0A776-8807-FD96-CB1E-D5C743E9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08980472-4A11-37D2-628B-4701DD055B00}"/>
              </a:ext>
            </a:extLst>
          </p:cNvPr>
          <p:cNvSpPr/>
          <p:nvPr/>
        </p:nvSpPr>
        <p:spPr>
          <a:xfrm>
            <a:off x="3230110" y="1072821"/>
            <a:ext cx="4385166" cy="923330"/>
          </a:xfrm>
          <a:prstGeom prst="rect">
            <a:avLst/>
          </a:prstGeom>
          <a:ln w="25400">
            <a:solidFill>
              <a:srgbClr val="EE7C3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GB" noProof="1">
                <a:solidFill>
                  <a:srgbClr val="284966"/>
                </a:solidFill>
              </a:rPr>
              <a:t>Map display of relative abundance </a:t>
            </a:r>
          </a:p>
          <a:p>
            <a:r>
              <a:rPr lang="en-GB" noProof="1">
                <a:solidFill>
                  <a:srgbClr val="284966"/>
                </a:solidFill>
              </a:rPr>
              <a:t>= [Organism quantity] / [Sample size value] </a:t>
            </a:r>
          </a:p>
          <a:p>
            <a:r>
              <a:rPr lang="en-GB" noProof="1">
                <a:solidFill>
                  <a:srgbClr val="284966"/>
                </a:solidFill>
              </a:rPr>
              <a:t>(i.e. ratio of DNA sequence read counts)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684F94-0442-8942-3B87-2538727E46FD}"/>
              </a:ext>
            </a:extLst>
          </p:cNvPr>
          <p:cNvGrpSpPr/>
          <p:nvPr/>
        </p:nvGrpSpPr>
        <p:grpSpPr>
          <a:xfrm>
            <a:off x="3007888" y="2140530"/>
            <a:ext cx="4882063" cy="4280593"/>
            <a:chOff x="8048759" y="2183707"/>
            <a:chExt cx="4882063" cy="428059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987B4F-380C-DBA8-5CDD-B4A0884D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8759" y="2183707"/>
              <a:ext cx="4882063" cy="4280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6C4D80-E708-AD64-CCBB-BB93E1375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7477" y="4036003"/>
              <a:ext cx="289016" cy="288000"/>
            </a:xfrm>
            <a:prstGeom prst="ellipse">
              <a:avLst/>
            </a:prstGeom>
            <a:solidFill>
              <a:srgbClr val="EE7C31"/>
            </a:solidFill>
            <a:ln w="25400">
              <a:solidFill>
                <a:srgbClr val="EE7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3F38DD-08B2-FA5A-48B9-4AEEDB877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1870" y="3870441"/>
              <a:ext cx="289016" cy="288000"/>
            </a:xfrm>
            <a:prstGeom prst="ellipse">
              <a:avLst/>
            </a:prstGeom>
            <a:solidFill>
              <a:srgbClr val="EE7C31"/>
            </a:solidFill>
            <a:ln w="25400">
              <a:solidFill>
                <a:srgbClr val="EE7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8A2CF30-ECB7-478A-805B-8CB28C824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9918" y="4826695"/>
              <a:ext cx="113150" cy="112752"/>
            </a:xfrm>
            <a:prstGeom prst="ellipse">
              <a:avLst/>
            </a:prstGeom>
            <a:solidFill>
              <a:srgbClr val="EE7C31"/>
            </a:solidFill>
            <a:ln w="25400">
              <a:solidFill>
                <a:srgbClr val="EE7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A2CD45-D25E-A9BA-F361-D9BE00A8E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5726" y="5245128"/>
              <a:ext cx="581303" cy="579260"/>
            </a:xfrm>
            <a:prstGeom prst="ellipse">
              <a:avLst/>
            </a:prstGeom>
            <a:solidFill>
              <a:srgbClr val="EE7C31"/>
            </a:solidFill>
            <a:ln w="25400">
              <a:solidFill>
                <a:srgbClr val="EE7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AD8BE4-09BE-D5E4-7CFE-A634869E4B2C}"/>
              </a:ext>
            </a:extLst>
          </p:cNvPr>
          <p:cNvGrpSpPr/>
          <p:nvPr/>
        </p:nvGrpSpPr>
        <p:grpSpPr>
          <a:xfrm>
            <a:off x="3290841" y="3170209"/>
            <a:ext cx="4385167" cy="2645995"/>
            <a:chOff x="3476218" y="2697985"/>
            <a:chExt cx="4385167" cy="264599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2B7060C-BE52-526F-AD1A-B8B71F035F04}"/>
                </a:ext>
              </a:extLst>
            </p:cNvPr>
            <p:cNvGrpSpPr/>
            <p:nvPr/>
          </p:nvGrpSpPr>
          <p:grpSpPr>
            <a:xfrm>
              <a:off x="4283997" y="2869060"/>
              <a:ext cx="1522788" cy="1517897"/>
              <a:chOff x="1516087" y="4759670"/>
              <a:chExt cx="433392" cy="432000"/>
            </a:xfrm>
          </p:grpSpPr>
          <p:sp>
            <p:nvSpPr>
              <p:cNvPr id="74" name="Pie 73">
                <a:extLst>
                  <a:ext uri="{FF2B5EF4-FFF2-40B4-BE49-F238E27FC236}">
                    <a16:creationId xmlns:a16="http://schemas.microsoft.com/office/drawing/2014/main" id="{39C13CBF-F110-E2C8-BBDB-C0FF3A5F53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6087" y="4759670"/>
                <a:ext cx="433392" cy="432000"/>
              </a:xfrm>
              <a:prstGeom prst="pie">
                <a:avLst>
                  <a:gd name="adj1" fmla="val 18217929"/>
                  <a:gd name="adj2" fmla="val 21559644"/>
                </a:avLst>
              </a:prstGeom>
              <a:solidFill>
                <a:srgbClr val="B4D3A0"/>
              </a:solidFill>
              <a:ln w="15240">
                <a:solidFill>
                  <a:srgbClr val="284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Pie 74">
                <a:extLst>
                  <a:ext uri="{FF2B5EF4-FFF2-40B4-BE49-F238E27FC236}">
                    <a16:creationId xmlns:a16="http://schemas.microsoft.com/office/drawing/2014/main" id="{AD76E872-A928-EC62-12FE-B2D0CA3856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6087" y="4759670"/>
                <a:ext cx="433392" cy="432000"/>
              </a:xfrm>
              <a:prstGeom prst="pie">
                <a:avLst>
                  <a:gd name="adj1" fmla="val 3496398"/>
                  <a:gd name="adj2" fmla="val 9391701"/>
                </a:avLst>
              </a:prstGeom>
              <a:solidFill>
                <a:srgbClr val="93A4B3"/>
              </a:solidFill>
              <a:ln w="15240">
                <a:solidFill>
                  <a:srgbClr val="284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Pie 75">
                <a:extLst>
                  <a:ext uri="{FF2B5EF4-FFF2-40B4-BE49-F238E27FC236}">
                    <a16:creationId xmlns:a16="http://schemas.microsoft.com/office/drawing/2014/main" id="{E63A5851-4944-1089-2B9B-C543EEC4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6087" y="4759670"/>
                <a:ext cx="433392" cy="432000"/>
              </a:xfrm>
              <a:prstGeom prst="pie">
                <a:avLst>
                  <a:gd name="adj1" fmla="val 21567379"/>
                  <a:gd name="adj2" fmla="val 3491041"/>
                </a:avLst>
              </a:prstGeom>
              <a:solidFill>
                <a:srgbClr val="56998F"/>
              </a:solidFill>
              <a:ln w="15240">
                <a:solidFill>
                  <a:srgbClr val="284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ie 76">
                <a:extLst>
                  <a:ext uri="{FF2B5EF4-FFF2-40B4-BE49-F238E27FC236}">
                    <a16:creationId xmlns:a16="http://schemas.microsoft.com/office/drawing/2014/main" id="{E0DDD8A7-3689-F489-1F42-6908446745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6087" y="4759670"/>
                <a:ext cx="433392" cy="432000"/>
              </a:xfrm>
              <a:prstGeom prst="pie">
                <a:avLst>
                  <a:gd name="adj1" fmla="val 9389787"/>
                  <a:gd name="adj2" fmla="val 18227531"/>
                </a:avLst>
              </a:prstGeom>
              <a:solidFill>
                <a:srgbClr val="E1DE32"/>
              </a:solidFill>
              <a:ln w="15240">
                <a:solidFill>
                  <a:srgbClr val="284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8" name="Picture 2" descr="Krona chart of the taxonomic affiliation of the built environment... |  Download Scientific Diagram">
              <a:extLst>
                <a:ext uri="{FF2B5EF4-FFF2-40B4-BE49-F238E27FC236}">
                  <a16:creationId xmlns:a16="http://schemas.microsoft.com/office/drawing/2014/main" id="{77DADBF4-65B3-D574-312C-AE53B34E7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701" y="2697985"/>
              <a:ext cx="1982303" cy="1875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14B161-7973-83E6-C391-58A4C258B9BF}"/>
                </a:ext>
              </a:extLst>
            </p:cNvPr>
            <p:cNvSpPr/>
            <p:nvPr/>
          </p:nvSpPr>
          <p:spPr>
            <a:xfrm>
              <a:off x="3476218" y="4697649"/>
              <a:ext cx="4385167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E7C31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GB" noProof="1">
                  <a:solidFill>
                    <a:srgbClr val="284966"/>
                  </a:solidFill>
                </a:rPr>
                <a:t>Marker size (log scale), pie charts at some rank, or full taxonomic Krona charts...?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6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890E8-59C8-C0A3-AF1A-B39638FCCC8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28919" r="22926" b="1"/>
          <a:stretch/>
        </p:blipFill>
        <p:spPr>
          <a:xfrm>
            <a:off x="501627" y="1043850"/>
            <a:ext cx="10642237" cy="5515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A104F1-228D-6278-668E-C0AD7FDFD09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Possible collaboration: Full integration of ASV portal into Living Atlas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00DDD3-93BE-238A-C17D-5CCF50604462}"/>
              </a:ext>
            </a:extLst>
          </p:cNvPr>
          <p:cNvCxnSpPr>
            <a:cxnSpLocks/>
          </p:cNvCxnSpPr>
          <p:nvPr/>
        </p:nvCxnSpPr>
        <p:spPr>
          <a:xfrm>
            <a:off x="-13063" y="771902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0E222A5-B1B5-11D4-175A-F3E831B93C85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4" descr="Swedish Biodiversity Data Infrastructure">
            <a:extLst>
              <a:ext uri="{FF2B5EF4-FFF2-40B4-BE49-F238E27FC236}">
                <a16:creationId xmlns:a16="http://schemas.microsoft.com/office/drawing/2014/main" id="{F3E0A776-8807-FD96-CB1E-D5C743E9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9B1F8-E7DC-7923-88D7-7B5AD14E8199}"/>
              </a:ext>
            </a:extLst>
          </p:cNvPr>
          <p:cNvSpPr txBox="1"/>
          <p:nvPr/>
        </p:nvSpPr>
        <p:spPr>
          <a:xfrm>
            <a:off x="5435600" y="1676400"/>
            <a:ext cx="16891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E" sz="1300">
                <a:solidFill>
                  <a:srgbClr val="13426F"/>
                </a:solidFill>
              </a:rPr>
              <a:t>Sequence 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FB8B3-F24F-22E1-9E36-54E1C91D68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8"/>
          <a:stretch/>
        </p:blipFill>
        <p:spPr>
          <a:xfrm>
            <a:off x="933882" y="2117101"/>
            <a:ext cx="9301955" cy="44967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B8DD0D5-97EB-519B-1EAE-74ED35DB98E8}"/>
              </a:ext>
            </a:extLst>
          </p:cNvPr>
          <p:cNvSpPr txBox="1"/>
          <p:nvPr/>
        </p:nvSpPr>
        <p:spPr>
          <a:xfrm>
            <a:off x="5435600" y="1528869"/>
            <a:ext cx="1358900" cy="581770"/>
          </a:xfrm>
          <a:prstGeom prst="rect">
            <a:avLst/>
          </a:prstGeom>
          <a:noFill/>
          <a:ln w="25400">
            <a:solidFill>
              <a:srgbClr val="EE7C3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1200" noProof="1">
              <a:solidFill>
                <a:srgbClr val="284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A104F1-228D-6278-668E-C0AD7FDFD09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Funding for collaboration?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00DDD3-93BE-238A-C17D-5CCF5060446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0E222A5-B1B5-11D4-175A-F3E831B93C85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4" descr="Swedish Biodiversity Data Infrastructure">
            <a:extLst>
              <a:ext uri="{FF2B5EF4-FFF2-40B4-BE49-F238E27FC236}">
                <a16:creationId xmlns:a16="http://schemas.microsoft.com/office/drawing/2014/main" id="{F3E0A776-8807-FD96-CB1E-D5C743E9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A8434-0B23-B5EB-A687-73093744A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91" y="1653540"/>
            <a:ext cx="2349500" cy="1498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E76814-4500-0286-FAA1-1F84DCC51346}"/>
              </a:ext>
            </a:extLst>
          </p:cNvPr>
          <p:cNvSpPr/>
          <p:nvPr/>
        </p:nvSpPr>
        <p:spPr>
          <a:xfrm>
            <a:off x="4393791" y="16624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Inter‐governmental research infrastructure that aims to unify bioinformatics resources and life science data across Europe, thereby facilitating their mining and (re‐)use.</a:t>
            </a:r>
          </a:p>
        </p:txBody>
      </p:sp>
    </p:spTree>
    <p:extLst>
      <p:ext uri="{BB962C8B-B14F-4D97-AF65-F5344CB8AC3E}">
        <p14:creationId xmlns:p14="http://schemas.microsoft.com/office/powerpoint/2010/main" val="408811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E00B9B-965D-FA46-982B-CAFD43104661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rationale</a:t>
            </a:r>
            <a:endParaRPr lang="en-SE" sz="2000" b="1">
              <a:solidFill>
                <a:srgbClr val="2849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B2302-B2A7-3E6E-5FF6-35B020BC7949}"/>
              </a:ext>
            </a:extLst>
          </p:cNvPr>
          <p:cNvSpPr/>
          <p:nvPr/>
        </p:nvSpPr>
        <p:spPr>
          <a:xfrm>
            <a:off x="2662454" y="1587490"/>
            <a:ext cx="9135846" cy="361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Molecular methods are becoming increasingly important for documenting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849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LA platform has limited functionality for DNA sequence-based observations</a:t>
            </a:r>
          </a:p>
          <a:p>
            <a:endParaRPr lang="en-GB" dirty="0">
              <a:solidFill>
                <a:srgbClr val="2849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ASV portal is an interface to DNA observations in the Bioatlas, and provides: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Storage of Amplicon Sequence Variants (ASVs) from metabarcoding studies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Search based on sequence comparison: Basic Local Alignment Search Tool (BLAST)</a:t>
            </a:r>
          </a:p>
          <a:p>
            <a:pPr lvl="1">
              <a:lnSpc>
                <a:spcPct val="200000"/>
              </a:lnSpc>
            </a:pPr>
            <a:r>
              <a:rPr lang="en-GB" dirty="0">
                <a:solidFill>
                  <a:srgbClr val="284966"/>
                </a:solidFill>
              </a:rPr>
              <a:t>      -&gt; to find ASVs &amp; associated Bioatlas occurrences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4966"/>
                </a:solidFill>
              </a:rPr>
              <a:t>Taxonomic re-annotation as reference databases develop (using nf-core/ampliseq)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655493-26B5-1A73-2DE1-59982D258411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C72F425-C288-B93C-5CB3-16F43A4524E2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028" name="Picture 4" descr="Swedish Biodiversity Data Infrastructure">
            <a:extLst>
              <a:ext uri="{FF2B5EF4-FFF2-40B4-BE49-F238E27FC236}">
                <a16:creationId xmlns:a16="http://schemas.microsoft.com/office/drawing/2014/main" id="{4512226C-74B7-A5B9-670D-D6774C94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C633DA-4BAC-8F52-D154-EEDCB94E093D}"/>
              </a:ext>
            </a:extLst>
          </p:cNvPr>
          <p:cNvGrpSpPr/>
          <p:nvPr/>
        </p:nvGrpSpPr>
        <p:grpSpPr>
          <a:xfrm>
            <a:off x="1246410" y="3152437"/>
            <a:ext cx="1839688" cy="1839688"/>
            <a:chOff x="5030545" y="2174120"/>
            <a:chExt cx="2275200" cy="2275200"/>
          </a:xfrm>
        </p:grpSpPr>
        <p:sp>
          <p:nvSpPr>
            <p:cNvPr id="29" name="Google Shape;160;p7">
              <a:extLst>
                <a:ext uri="{FF2B5EF4-FFF2-40B4-BE49-F238E27FC236}">
                  <a16:creationId xmlns:a16="http://schemas.microsoft.com/office/drawing/2014/main" id="{13D9E175-62AA-0FFF-CEE2-2B217724DBBF}"/>
                </a:ext>
              </a:extLst>
            </p:cNvPr>
            <p:cNvSpPr/>
            <p:nvPr/>
          </p:nvSpPr>
          <p:spPr>
            <a:xfrm>
              <a:off x="5030545" y="2174120"/>
              <a:ext cx="2275200" cy="2275200"/>
            </a:xfrm>
            <a:prstGeom prst="ellipse">
              <a:avLst/>
            </a:prstGeom>
            <a:solidFill>
              <a:srgbClr val="FFFFFF"/>
            </a:solidFill>
            <a:ln w="101600" cap="flat" cmpd="sng">
              <a:solidFill>
                <a:srgbClr val="E2E2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02EC20-E784-BAE7-BBF1-F1574542797E}"/>
                </a:ext>
              </a:extLst>
            </p:cNvPr>
            <p:cNvGrpSpPr/>
            <p:nvPr/>
          </p:nvGrpSpPr>
          <p:grpSpPr>
            <a:xfrm>
              <a:off x="5030545" y="2174120"/>
              <a:ext cx="2275200" cy="2275200"/>
              <a:chOff x="5774613" y="2381825"/>
              <a:chExt cx="2275200" cy="2275200"/>
            </a:xfrm>
            <a:noFill/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73F6545-FA05-7D4D-FE3A-0911FD602262}"/>
                  </a:ext>
                </a:extLst>
              </p:cNvPr>
              <p:cNvGrpSpPr/>
              <p:nvPr/>
            </p:nvGrpSpPr>
            <p:grpSpPr>
              <a:xfrm>
                <a:off x="5774613" y="2381825"/>
                <a:ext cx="2275200" cy="2275200"/>
                <a:chOff x="5762316" y="2381825"/>
                <a:chExt cx="2275200" cy="2275200"/>
              </a:xfrm>
              <a:grpFill/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C041DF-A904-3E78-CCA8-A7D281482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6020602" y="3546909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69A9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D53D5AF-2512-1F82-11C2-A41FBDD3E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3175" y="3356810"/>
                  <a:ext cx="284043" cy="596572"/>
                </a:xfrm>
                <a:prstGeom prst="line">
                  <a:avLst/>
                </a:prstGeom>
                <a:grpFill/>
                <a:ln w="101600">
                  <a:solidFill>
                    <a:srgbClr val="6AA8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B0E5B29-DE9C-553D-CF6D-167D09AEC2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0892" y="3155978"/>
                  <a:ext cx="284043" cy="596572"/>
                </a:xfrm>
                <a:prstGeom prst="line">
                  <a:avLst/>
                </a:prstGeom>
                <a:grpFill/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C9D57E0-B6BF-3552-DA3F-1E3F40A1E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7503565" y="2818422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5899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20932AB-C8B0-5809-BC6A-F60AF9280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6759413" y="3177853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E2DF3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C22F7B3-81CE-02E3-4451-3706CBD62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4613" y="3616903"/>
                  <a:ext cx="372898" cy="772445"/>
                </a:xfrm>
                <a:prstGeom prst="line">
                  <a:avLst/>
                </a:prstGeom>
                <a:grpFill/>
                <a:ln w="101600">
                  <a:solidFill>
                    <a:srgbClr val="E2E0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8D05C1-C8A5-E4AC-6561-9AE8661C5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">
                  <a:off x="7686060" y="2712114"/>
                  <a:ext cx="333130" cy="736561"/>
                </a:xfrm>
                <a:prstGeom prst="line">
                  <a:avLst/>
                </a:prstGeom>
                <a:grpFill/>
                <a:ln w="101600">
                  <a:solidFill>
                    <a:srgbClr val="E2E0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1E50574-9714-8CDD-48EB-14CBDFB23A18}"/>
                    </a:ext>
                  </a:extLst>
                </p:cNvPr>
                <p:cNvSpPr/>
                <p:nvPr/>
              </p:nvSpPr>
              <p:spPr>
                <a:xfrm>
                  <a:off x="5847347" y="2719136"/>
                  <a:ext cx="1746986" cy="1273595"/>
                </a:xfrm>
                <a:custGeom>
                  <a:avLst/>
                  <a:gdLst>
                    <a:gd name="connsiteX0" fmla="*/ 0 w 1746986"/>
                    <a:gd name="connsiteY0" fmla="*/ 856649 h 1273595"/>
                    <a:gd name="connsiteX1" fmla="*/ 81815 w 1746986"/>
                    <a:gd name="connsiteY1" fmla="*/ 832586 h 1273595"/>
                    <a:gd name="connsiteX2" fmla="*/ 173255 w 1746986"/>
                    <a:gd name="connsiteY2" fmla="*/ 827773 h 1273595"/>
                    <a:gd name="connsiteX3" fmla="*/ 293571 w 1746986"/>
                    <a:gd name="connsiteY3" fmla="*/ 866274 h 1273595"/>
                    <a:gd name="connsiteX4" fmla="*/ 462013 w 1746986"/>
                    <a:gd name="connsiteY4" fmla="*/ 976965 h 1273595"/>
                    <a:gd name="connsiteX5" fmla="*/ 572704 w 1746986"/>
                    <a:gd name="connsiteY5" fmla="*/ 1039529 h 1273595"/>
                    <a:gd name="connsiteX6" fmla="*/ 721895 w 1746986"/>
                    <a:gd name="connsiteY6" fmla="*/ 1126156 h 1273595"/>
                    <a:gd name="connsiteX7" fmla="*/ 914400 w 1746986"/>
                    <a:gd name="connsiteY7" fmla="*/ 1222409 h 1273595"/>
                    <a:gd name="connsiteX8" fmla="*/ 1049154 w 1746986"/>
                    <a:gd name="connsiteY8" fmla="*/ 1265723 h 1273595"/>
                    <a:gd name="connsiteX9" fmla="*/ 1183908 w 1746986"/>
                    <a:gd name="connsiteY9" fmla="*/ 1270535 h 1273595"/>
                    <a:gd name="connsiteX10" fmla="*/ 1289786 w 1746986"/>
                    <a:gd name="connsiteY10" fmla="*/ 1232034 h 1273595"/>
                    <a:gd name="connsiteX11" fmla="*/ 1376413 w 1746986"/>
                    <a:gd name="connsiteY11" fmla="*/ 1164657 h 1273595"/>
                    <a:gd name="connsiteX12" fmla="*/ 1443790 w 1746986"/>
                    <a:gd name="connsiteY12" fmla="*/ 1063592 h 1273595"/>
                    <a:gd name="connsiteX13" fmla="*/ 1487104 w 1746986"/>
                    <a:gd name="connsiteY13" fmla="*/ 952902 h 1273595"/>
                    <a:gd name="connsiteX14" fmla="*/ 1520792 w 1746986"/>
                    <a:gd name="connsiteY14" fmla="*/ 789272 h 1273595"/>
                    <a:gd name="connsiteX15" fmla="*/ 1549668 w 1746986"/>
                    <a:gd name="connsiteY15" fmla="*/ 616017 h 1273595"/>
                    <a:gd name="connsiteX16" fmla="*/ 1564106 w 1746986"/>
                    <a:gd name="connsiteY16" fmla="*/ 452388 h 1273595"/>
                    <a:gd name="connsiteX17" fmla="*/ 1583356 w 1746986"/>
                    <a:gd name="connsiteY17" fmla="*/ 308009 h 1273595"/>
                    <a:gd name="connsiteX18" fmla="*/ 1617045 w 1746986"/>
                    <a:gd name="connsiteY18" fmla="*/ 178068 h 1273595"/>
                    <a:gd name="connsiteX19" fmla="*/ 1650733 w 1746986"/>
                    <a:gd name="connsiteY19" fmla="*/ 105878 h 1273595"/>
                    <a:gd name="connsiteX20" fmla="*/ 1703672 w 1746986"/>
                    <a:gd name="connsiteY20" fmla="*/ 43314 h 1273595"/>
                    <a:gd name="connsiteX21" fmla="*/ 1746986 w 1746986"/>
                    <a:gd name="connsiteY21" fmla="*/ 0 h 127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46986" h="1273595">
                      <a:moveTo>
                        <a:pt x="0" y="856649"/>
                      </a:moveTo>
                      <a:cubicBezTo>
                        <a:pt x="26469" y="847024"/>
                        <a:pt x="52939" y="837399"/>
                        <a:pt x="81815" y="832586"/>
                      </a:cubicBezTo>
                      <a:cubicBezTo>
                        <a:pt x="110691" y="827773"/>
                        <a:pt x="137962" y="822158"/>
                        <a:pt x="173255" y="827773"/>
                      </a:cubicBezTo>
                      <a:cubicBezTo>
                        <a:pt x="208548" y="833388"/>
                        <a:pt x="245445" y="841409"/>
                        <a:pt x="293571" y="866274"/>
                      </a:cubicBezTo>
                      <a:cubicBezTo>
                        <a:pt x="341697" y="891139"/>
                        <a:pt x="415491" y="948089"/>
                        <a:pt x="462013" y="976965"/>
                      </a:cubicBezTo>
                      <a:cubicBezTo>
                        <a:pt x="508535" y="1005841"/>
                        <a:pt x="572704" y="1039529"/>
                        <a:pt x="572704" y="1039529"/>
                      </a:cubicBezTo>
                      <a:cubicBezTo>
                        <a:pt x="616018" y="1064394"/>
                        <a:pt x="664946" y="1095676"/>
                        <a:pt x="721895" y="1126156"/>
                      </a:cubicBezTo>
                      <a:cubicBezTo>
                        <a:pt x="778844" y="1156636"/>
                        <a:pt x="859857" y="1199148"/>
                        <a:pt x="914400" y="1222409"/>
                      </a:cubicBezTo>
                      <a:cubicBezTo>
                        <a:pt x="968943" y="1245670"/>
                        <a:pt x="1004236" y="1257702"/>
                        <a:pt x="1049154" y="1265723"/>
                      </a:cubicBezTo>
                      <a:cubicBezTo>
                        <a:pt x="1094072" y="1273744"/>
                        <a:pt x="1143803" y="1276150"/>
                        <a:pt x="1183908" y="1270535"/>
                      </a:cubicBezTo>
                      <a:cubicBezTo>
                        <a:pt x="1224013" y="1264920"/>
                        <a:pt x="1257702" y="1249680"/>
                        <a:pt x="1289786" y="1232034"/>
                      </a:cubicBezTo>
                      <a:cubicBezTo>
                        <a:pt x="1321870" y="1214388"/>
                        <a:pt x="1350746" y="1192731"/>
                        <a:pt x="1376413" y="1164657"/>
                      </a:cubicBezTo>
                      <a:cubicBezTo>
                        <a:pt x="1402080" y="1136583"/>
                        <a:pt x="1425342" y="1098884"/>
                        <a:pt x="1443790" y="1063592"/>
                      </a:cubicBezTo>
                      <a:cubicBezTo>
                        <a:pt x="1462238" y="1028300"/>
                        <a:pt x="1474270" y="998622"/>
                        <a:pt x="1487104" y="952902"/>
                      </a:cubicBezTo>
                      <a:cubicBezTo>
                        <a:pt x="1499938" y="907182"/>
                        <a:pt x="1510365" y="845419"/>
                        <a:pt x="1520792" y="789272"/>
                      </a:cubicBezTo>
                      <a:cubicBezTo>
                        <a:pt x="1531219" y="733125"/>
                        <a:pt x="1542449" y="672164"/>
                        <a:pt x="1549668" y="616017"/>
                      </a:cubicBezTo>
                      <a:cubicBezTo>
                        <a:pt x="1556887" y="559870"/>
                        <a:pt x="1558491" y="503723"/>
                        <a:pt x="1564106" y="452388"/>
                      </a:cubicBezTo>
                      <a:cubicBezTo>
                        <a:pt x="1569721" y="401053"/>
                        <a:pt x="1574533" y="353729"/>
                        <a:pt x="1583356" y="308009"/>
                      </a:cubicBezTo>
                      <a:cubicBezTo>
                        <a:pt x="1592179" y="262289"/>
                        <a:pt x="1605816" y="211756"/>
                        <a:pt x="1617045" y="178068"/>
                      </a:cubicBezTo>
                      <a:cubicBezTo>
                        <a:pt x="1628274" y="144380"/>
                        <a:pt x="1636295" y="128337"/>
                        <a:pt x="1650733" y="105878"/>
                      </a:cubicBezTo>
                      <a:cubicBezTo>
                        <a:pt x="1665171" y="83419"/>
                        <a:pt x="1687630" y="60960"/>
                        <a:pt x="1703672" y="43314"/>
                      </a:cubicBezTo>
                      <a:cubicBezTo>
                        <a:pt x="1719714" y="25668"/>
                        <a:pt x="1733350" y="12834"/>
                        <a:pt x="1746986" y="0"/>
                      </a:cubicBezTo>
                    </a:path>
                  </a:pathLst>
                </a:custGeom>
                <a:grpFill/>
                <a:ln w="101600" cap="rnd">
                  <a:solidFill>
                    <a:srgbClr val="274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20C8F9E-0C5B-7A8E-CE00-FCC3A3C96055}"/>
                    </a:ext>
                  </a:extLst>
                </p:cNvPr>
                <p:cNvSpPr/>
                <p:nvPr/>
              </p:nvSpPr>
              <p:spPr>
                <a:xfrm flipH="1" flipV="1">
                  <a:off x="6257479" y="3115753"/>
                  <a:ext cx="1746986" cy="1273595"/>
                </a:xfrm>
                <a:custGeom>
                  <a:avLst/>
                  <a:gdLst>
                    <a:gd name="connsiteX0" fmla="*/ 0 w 1746986"/>
                    <a:gd name="connsiteY0" fmla="*/ 856649 h 1273595"/>
                    <a:gd name="connsiteX1" fmla="*/ 81815 w 1746986"/>
                    <a:gd name="connsiteY1" fmla="*/ 832586 h 1273595"/>
                    <a:gd name="connsiteX2" fmla="*/ 173255 w 1746986"/>
                    <a:gd name="connsiteY2" fmla="*/ 827773 h 1273595"/>
                    <a:gd name="connsiteX3" fmla="*/ 293571 w 1746986"/>
                    <a:gd name="connsiteY3" fmla="*/ 866274 h 1273595"/>
                    <a:gd name="connsiteX4" fmla="*/ 462013 w 1746986"/>
                    <a:gd name="connsiteY4" fmla="*/ 976965 h 1273595"/>
                    <a:gd name="connsiteX5" fmla="*/ 572704 w 1746986"/>
                    <a:gd name="connsiteY5" fmla="*/ 1039529 h 1273595"/>
                    <a:gd name="connsiteX6" fmla="*/ 721895 w 1746986"/>
                    <a:gd name="connsiteY6" fmla="*/ 1126156 h 1273595"/>
                    <a:gd name="connsiteX7" fmla="*/ 914400 w 1746986"/>
                    <a:gd name="connsiteY7" fmla="*/ 1222409 h 1273595"/>
                    <a:gd name="connsiteX8" fmla="*/ 1049154 w 1746986"/>
                    <a:gd name="connsiteY8" fmla="*/ 1265723 h 1273595"/>
                    <a:gd name="connsiteX9" fmla="*/ 1183908 w 1746986"/>
                    <a:gd name="connsiteY9" fmla="*/ 1270535 h 1273595"/>
                    <a:gd name="connsiteX10" fmla="*/ 1289786 w 1746986"/>
                    <a:gd name="connsiteY10" fmla="*/ 1232034 h 1273595"/>
                    <a:gd name="connsiteX11" fmla="*/ 1376413 w 1746986"/>
                    <a:gd name="connsiteY11" fmla="*/ 1164657 h 1273595"/>
                    <a:gd name="connsiteX12" fmla="*/ 1443790 w 1746986"/>
                    <a:gd name="connsiteY12" fmla="*/ 1063592 h 1273595"/>
                    <a:gd name="connsiteX13" fmla="*/ 1487104 w 1746986"/>
                    <a:gd name="connsiteY13" fmla="*/ 952902 h 1273595"/>
                    <a:gd name="connsiteX14" fmla="*/ 1520792 w 1746986"/>
                    <a:gd name="connsiteY14" fmla="*/ 789272 h 1273595"/>
                    <a:gd name="connsiteX15" fmla="*/ 1549668 w 1746986"/>
                    <a:gd name="connsiteY15" fmla="*/ 616017 h 1273595"/>
                    <a:gd name="connsiteX16" fmla="*/ 1564106 w 1746986"/>
                    <a:gd name="connsiteY16" fmla="*/ 452388 h 1273595"/>
                    <a:gd name="connsiteX17" fmla="*/ 1583356 w 1746986"/>
                    <a:gd name="connsiteY17" fmla="*/ 308009 h 1273595"/>
                    <a:gd name="connsiteX18" fmla="*/ 1617045 w 1746986"/>
                    <a:gd name="connsiteY18" fmla="*/ 178068 h 1273595"/>
                    <a:gd name="connsiteX19" fmla="*/ 1650733 w 1746986"/>
                    <a:gd name="connsiteY19" fmla="*/ 105878 h 1273595"/>
                    <a:gd name="connsiteX20" fmla="*/ 1703672 w 1746986"/>
                    <a:gd name="connsiteY20" fmla="*/ 43314 h 1273595"/>
                    <a:gd name="connsiteX21" fmla="*/ 1746986 w 1746986"/>
                    <a:gd name="connsiteY21" fmla="*/ 0 h 127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46986" h="1273595">
                      <a:moveTo>
                        <a:pt x="0" y="856649"/>
                      </a:moveTo>
                      <a:cubicBezTo>
                        <a:pt x="26469" y="847024"/>
                        <a:pt x="52939" y="837399"/>
                        <a:pt x="81815" y="832586"/>
                      </a:cubicBezTo>
                      <a:cubicBezTo>
                        <a:pt x="110691" y="827773"/>
                        <a:pt x="137962" y="822158"/>
                        <a:pt x="173255" y="827773"/>
                      </a:cubicBezTo>
                      <a:cubicBezTo>
                        <a:pt x="208548" y="833388"/>
                        <a:pt x="245445" y="841409"/>
                        <a:pt x="293571" y="866274"/>
                      </a:cubicBezTo>
                      <a:cubicBezTo>
                        <a:pt x="341697" y="891139"/>
                        <a:pt x="415491" y="948089"/>
                        <a:pt x="462013" y="976965"/>
                      </a:cubicBezTo>
                      <a:cubicBezTo>
                        <a:pt x="508535" y="1005841"/>
                        <a:pt x="572704" y="1039529"/>
                        <a:pt x="572704" y="1039529"/>
                      </a:cubicBezTo>
                      <a:cubicBezTo>
                        <a:pt x="616018" y="1064394"/>
                        <a:pt x="664946" y="1095676"/>
                        <a:pt x="721895" y="1126156"/>
                      </a:cubicBezTo>
                      <a:cubicBezTo>
                        <a:pt x="778844" y="1156636"/>
                        <a:pt x="859857" y="1199148"/>
                        <a:pt x="914400" y="1222409"/>
                      </a:cubicBezTo>
                      <a:cubicBezTo>
                        <a:pt x="968943" y="1245670"/>
                        <a:pt x="1004236" y="1257702"/>
                        <a:pt x="1049154" y="1265723"/>
                      </a:cubicBezTo>
                      <a:cubicBezTo>
                        <a:pt x="1094072" y="1273744"/>
                        <a:pt x="1143803" y="1276150"/>
                        <a:pt x="1183908" y="1270535"/>
                      </a:cubicBezTo>
                      <a:cubicBezTo>
                        <a:pt x="1224013" y="1264920"/>
                        <a:pt x="1257702" y="1249680"/>
                        <a:pt x="1289786" y="1232034"/>
                      </a:cubicBezTo>
                      <a:cubicBezTo>
                        <a:pt x="1321870" y="1214388"/>
                        <a:pt x="1350746" y="1192731"/>
                        <a:pt x="1376413" y="1164657"/>
                      </a:cubicBezTo>
                      <a:cubicBezTo>
                        <a:pt x="1402080" y="1136583"/>
                        <a:pt x="1425342" y="1098884"/>
                        <a:pt x="1443790" y="1063592"/>
                      </a:cubicBezTo>
                      <a:cubicBezTo>
                        <a:pt x="1462238" y="1028300"/>
                        <a:pt x="1474270" y="998622"/>
                        <a:pt x="1487104" y="952902"/>
                      </a:cubicBezTo>
                      <a:cubicBezTo>
                        <a:pt x="1499938" y="907182"/>
                        <a:pt x="1510365" y="845419"/>
                        <a:pt x="1520792" y="789272"/>
                      </a:cubicBezTo>
                      <a:cubicBezTo>
                        <a:pt x="1531219" y="733125"/>
                        <a:pt x="1542449" y="672164"/>
                        <a:pt x="1549668" y="616017"/>
                      </a:cubicBezTo>
                      <a:cubicBezTo>
                        <a:pt x="1556887" y="559870"/>
                        <a:pt x="1558491" y="503723"/>
                        <a:pt x="1564106" y="452388"/>
                      </a:cubicBezTo>
                      <a:cubicBezTo>
                        <a:pt x="1569721" y="401053"/>
                        <a:pt x="1574533" y="353729"/>
                        <a:pt x="1583356" y="308009"/>
                      </a:cubicBezTo>
                      <a:cubicBezTo>
                        <a:pt x="1592179" y="262289"/>
                        <a:pt x="1605816" y="211756"/>
                        <a:pt x="1617045" y="178068"/>
                      </a:cubicBezTo>
                      <a:cubicBezTo>
                        <a:pt x="1628274" y="144380"/>
                        <a:pt x="1636295" y="128337"/>
                        <a:pt x="1650733" y="105878"/>
                      </a:cubicBezTo>
                      <a:cubicBezTo>
                        <a:pt x="1665171" y="83419"/>
                        <a:pt x="1687630" y="60960"/>
                        <a:pt x="1703672" y="43314"/>
                      </a:cubicBezTo>
                      <a:cubicBezTo>
                        <a:pt x="1719714" y="25668"/>
                        <a:pt x="1733350" y="12834"/>
                        <a:pt x="1746986" y="0"/>
                      </a:cubicBezTo>
                    </a:path>
                  </a:pathLst>
                </a:custGeom>
                <a:grpFill/>
                <a:ln w="101600" cap="rnd">
                  <a:solidFill>
                    <a:srgbClr val="6F92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  <p:sp>
              <p:nvSpPr>
                <p:cNvPr id="42" name="Google Shape;160;p7">
                  <a:extLst>
                    <a:ext uri="{FF2B5EF4-FFF2-40B4-BE49-F238E27FC236}">
                      <a16:creationId xmlns:a16="http://schemas.microsoft.com/office/drawing/2014/main" id="{98E83AA5-69B0-A104-772C-E2852FECB2FE}"/>
                    </a:ext>
                  </a:extLst>
                </p:cNvPr>
                <p:cNvSpPr/>
                <p:nvPr/>
              </p:nvSpPr>
              <p:spPr>
                <a:xfrm>
                  <a:off x="5762316" y="2381825"/>
                  <a:ext cx="2275200" cy="2275200"/>
                </a:xfrm>
                <a:prstGeom prst="ellipse">
                  <a:avLst/>
                </a:prstGeom>
                <a:grpFill/>
                <a:ln w="101600" cap="flat" cmpd="sng">
                  <a:solidFill>
                    <a:srgbClr val="E2E2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dirty="0">
                    <a:solidFill>
                      <a:srgbClr val="F2664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24EE3EE-B381-3DD2-499D-910CCD60B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79383" y="3286433"/>
                  <a:ext cx="25128" cy="162011"/>
                </a:xfrm>
                <a:prstGeom prst="line">
                  <a:avLst/>
                </a:prstGeom>
                <a:grpFill/>
                <a:ln w="101600">
                  <a:solidFill>
                    <a:srgbClr val="2749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A778BE5-C2C9-5A77-8F52-787D1C9F7153}"/>
                  </a:ext>
                </a:extLst>
              </p:cNvPr>
              <p:cNvCxnSpPr>
                <a:cxnSpLocks/>
              </p:cNvCxnSpPr>
              <p:nvPr/>
            </p:nvCxnSpPr>
            <p:spPr>
              <a:xfrm rot="1020000">
                <a:off x="7401385" y="3222363"/>
                <a:ext cx="23935" cy="123708"/>
              </a:xfrm>
              <a:prstGeom prst="line">
                <a:avLst/>
              </a:prstGeom>
              <a:grpFill/>
              <a:ln w="101600">
                <a:solidFill>
                  <a:srgbClr val="274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57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8DD14522-4E1E-60DE-63BE-7727A6D3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76" y="1325786"/>
            <a:ext cx="4839143" cy="4694611"/>
          </a:xfrm>
          <a:prstGeom prst="rect">
            <a:avLst/>
          </a:prstGeom>
          <a:grpFill/>
          <a:ln>
            <a:noFill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746EA84-BA2C-7C4B-FBE0-960C0C67F2D6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components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AFF7A5-57A2-216F-0E7E-6AFA29D962EE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34" name="Picture 4" descr="Swedish Biodiversity Data Infrastructure">
            <a:extLst>
              <a:ext uri="{FF2B5EF4-FFF2-40B4-BE49-F238E27FC236}">
                <a16:creationId xmlns:a16="http://schemas.microsoft.com/office/drawing/2014/main" id="{A315DAE8-C107-ADAD-062E-2E18E050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D9D442-480D-6B65-9807-A3473EC29243}"/>
              </a:ext>
            </a:extLst>
          </p:cNvPr>
          <p:cNvGrpSpPr/>
          <p:nvPr/>
        </p:nvGrpSpPr>
        <p:grpSpPr>
          <a:xfrm>
            <a:off x="1120516" y="3041939"/>
            <a:ext cx="7192885" cy="2926658"/>
            <a:chOff x="1120516" y="2813339"/>
            <a:chExt cx="7192885" cy="2926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2252D28-880E-9CAC-78FC-BBF2D3695371}"/>
                </a:ext>
              </a:extLst>
            </p:cNvPr>
            <p:cNvSpPr/>
            <p:nvPr/>
          </p:nvSpPr>
          <p:spPr>
            <a:xfrm>
              <a:off x="3633401" y="2813339"/>
              <a:ext cx="4680000" cy="2926658"/>
            </a:xfrm>
            <a:custGeom>
              <a:avLst/>
              <a:gdLst>
                <a:gd name="connsiteX0" fmla="*/ 1016000 w 4533900"/>
                <a:gd name="connsiteY0" fmla="*/ 0 h 2628900"/>
                <a:gd name="connsiteX1" fmla="*/ 2400300 w 4533900"/>
                <a:gd name="connsiteY1" fmla="*/ 0 h 2628900"/>
                <a:gd name="connsiteX2" fmla="*/ 2400300 w 4533900"/>
                <a:gd name="connsiteY2" fmla="*/ 1092200 h 2628900"/>
                <a:gd name="connsiteX3" fmla="*/ 4508500 w 4533900"/>
                <a:gd name="connsiteY3" fmla="*/ 1079500 h 2628900"/>
                <a:gd name="connsiteX4" fmla="*/ 4533900 w 4533900"/>
                <a:gd name="connsiteY4" fmla="*/ 2362200 h 2628900"/>
                <a:gd name="connsiteX5" fmla="*/ 4521200 w 4533900"/>
                <a:gd name="connsiteY5" fmla="*/ 2628900 h 2628900"/>
                <a:gd name="connsiteX6" fmla="*/ 0 w 4533900"/>
                <a:gd name="connsiteY6" fmla="*/ 2628900 h 2628900"/>
                <a:gd name="connsiteX7" fmla="*/ 0 w 4533900"/>
                <a:gd name="connsiteY7" fmla="*/ 25400 h 2628900"/>
                <a:gd name="connsiteX8" fmla="*/ 1016000 w 4533900"/>
                <a:gd name="connsiteY8" fmla="*/ 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3900" h="2628900">
                  <a:moveTo>
                    <a:pt x="1016000" y="0"/>
                  </a:moveTo>
                  <a:lnTo>
                    <a:pt x="2400300" y="0"/>
                  </a:lnTo>
                  <a:lnTo>
                    <a:pt x="2400300" y="1092200"/>
                  </a:lnTo>
                  <a:lnTo>
                    <a:pt x="4508500" y="1079500"/>
                  </a:lnTo>
                  <a:lnTo>
                    <a:pt x="4533900" y="2362200"/>
                  </a:lnTo>
                  <a:lnTo>
                    <a:pt x="4521200" y="2628900"/>
                  </a:lnTo>
                  <a:lnTo>
                    <a:pt x="0" y="2628900"/>
                  </a:lnTo>
                  <a:lnTo>
                    <a:pt x="0" y="25400"/>
                  </a:lnTo>
                  <a:lnTo>
                    <a:pt x="1016000" y="0"/>
                  </a:lnTo>
                  <a:close/>
                </a:path>
              </a:pathLst>
            </a:cu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6DCE2B-968C-991B-A554-E4B410F00647}"/>
                </a:ext>
              </a:extLst>
            </p:cNvPr>
            <p:cNvSpPr txBox="1"/>
            <p:nvPr/>
          </p:nvSpPr>
          <p:spPr>
            <a:xfrm>
              <a:off x="1120516" y="3980350"/>
              <a:ext cx="2050859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5 microservices orchestrated with Docker Compose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D0723E-4769-5B49-BDEC-8F19F7AB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76" y="1325786"/>
            <a:ext cx="4839143" cy="4694611"/>
          </a:xfrm>
          <a:prstGeom prst="rect">
            <a:avLst/>
          </a:prstGeom>
          <a:grp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2CD12B4-D6B3-BD31-93A7-C593912A6937}"/>
              </a:ext>
            </a:extLst>
          </p:cNvPr>
          <p:cNvGrpSpPr/>
          <p:nvPr/>
        </p:nvGrpSpPr>
        <p:grpSpPr>
          <a:xfrm>
            <a:off x="1342586" y="1435850"/>
            <a:ext cx="3078167" cy="1529421"/>
            <a:chOff x="1342586" y="1239905"/>
            <a:chExt cx="3078167" cy="152942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C418D6-6261-968D-30EC-6E2D09491700}"/>
                </a:ext>
              </a:extLst>
            </p:cNvPr>
            <p:cNvSpPr txBox="1"/>
            <p:nvPr/>
          </p:nvSpPr>
          <p:spPr>
            <a:xfrm>
              <a:off x="1342586" y="1576946"/>
              <a:ext cx="2162460" cy="276999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1. Web user submits ASV data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0DA279-A196-2B31-B0AA-9DBA8B0B43CE}"/>
                </a:ext>
              </a:extLst>
            </p:cNvPr>
            <p:cNvSpPr/>
            <p:nvPr/>
          </p:nvSpPr>
          <p:spPr>
            <a:xfrm>
              <a:off x="3631230" y="1239905"/>
              <a:ext cx="789523" cy="1529421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39840C-1189-8E49-7A9B-139B0CAC8AC8}"/>
              </a:ext>
            </a:extLst>
          </p:cNvPr>
          <p:cNvGrpSpPr/>
          <p:nvPr/>
        </p:nvGrpSpPr>
        <p:grpSpPr>
          <a:xfrm>
            <a:off x="3600750" y="5107579"/>
            <a:ext cx="2352210" cy="1340853"/>
            <a:chOff x="3600750" y="4911634"/>
            <a:chExt cx="2352210" cy="13408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DA9002-726D-049A-56A4-99B47AECA4C6}"/>
                </a:ext>
              </a:extLst>
            </p:cNvPr>
            <p:cNvSpPr txBox="1"/>
            <p:nvPr/>
          </p:nvSpPr>
          <p:spPr>
            <a:xfrm>
              <a:off x="3600750" y="5790822"/>
              <a:ext cx="2352210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3. Imported sequences are used for (re-)building custom BLAST DB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3F04E8-29E5-A297-61B0-3C11CDFE70CB}"/>
                </a:ext>
              </a:extLst>
            </p:cNvPr>
            <p:cNvSpPr/>
            <p:nvPr/>
          </p:nvSpPr>
          <p:spPr>
            <a:xfrm>
              <a:off x="3788230" y="4911634"/>
              <a:ext cx="1136467" cy="561704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E8E4AE-4A85-0D5D-D5F3-B664859DC478}"/>
              </a:ext>
            </a:extLst>
          </p:cNvPr>
          <p:cNvGrpSpPr/>
          <p:nvPr/>
        </p:nvGrpSpPr>
        <p:grpSpPr>
          <a:xfrm>
            <a:off x="5120640" y="5121367"/>
            <a:ext cx="3284036" cy="1326850"/>
            <a:chOff x="5120640" y="4925422"/>
            <a:chExt cx="3284036" cy="13268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C3EE16-F143-AFF8-95AC-D2D7272B9035}"/>
                </a:ext>
              </a:extLst>
            </p:cNvPr>
            <p:cNvSpPr/>
            <p:nvPr/>
          </p:nvSpPr>
          <p:spPr>
            <a:xfrm>
              <a:off x="5120640" y="4925422"/>
              <a:ext cx="3169021" cy="561704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0F4715-FC62-5197-FB77-74EE85B49F3B}"/>
                </a:ext>
              </a:extLst>
            </p:cNvPr>
            <p:cNvSpPr txBox="1"/>
            <p:nvPr/>
          </p:nvSpPr>
          <p:spPr>
            <a:xfrm>
              <a:off x="6028676" y="5791472"/>
              <a:ext cx="2376000" cy="460800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2. Submitted data are re-annotated and imported into ASV db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DC27D3-57EE-5ADC-0297-25103F291B44}"/>
              </a:ext>
            </a:extLst>
          </p:cNvPr>
          <p:cNvGrpSpPr/>
          <p:nvPr/>
        </p:nvGrpSpPr>
        <p:grpSpPr>
          <a:xfrm>
            <a:off x="7093131" y="2965271"/>
            <a:ext cx="3608224" cy="1254034"/>
            <a:chOff x="7093131" y="2769326"/>
            <a:chExt cx="3608224" cy="125403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FC28AB-41BC-8337-C6D6-895F8DCF97D1}"/>
                </a:ext>
              </a:extLst>
            </p:cNvPr>
            <p:cNvSpPr txBox="1"/>
            <p:nvPr/>
          </p:nvSpPr>
          <p:spPr>
            <a:xfrm>
              <a:off x="8433355" y="3201323"/>
              <a:ext cx="2268000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4. Imported data are accessible as DwC views in our IPT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3ED4E8-086A-6361-9BA9-81647541966E}"/>
                </a:ext>
              </a:extLst>
            </p:cNvPr>
            <p:cNvSpPr/>
            <p:nvPr/>
          </p:nvSpPr>
          <p:spPr>
            <a:xfrm>
              <a:off x="7093131" y="2769326"/>
              <a:ext cx="1196530" cy="1254034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752590-82FA-5EA8-CA64-088B2E70CB5F}"/>
              </a:ext>
            </a:extLst>
          </p:cNvPr>
          <p:cNvGrpSpPr/>
          <p:nvPr/>
        </p:nvGrpSpPr>
        <p:grpSpPr>
          <a:xfrm>
            <a:off x="7093132" y="1435850"/>
            <a:ext cx="3608223" cy="1476000"/>
            <a:chOff x="7093132" y="1239905"/>
            <a:chExt cx="3608223" cy="1476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C5C7FA-17F3-36C1-1DBC-2258F953E9CD}"/>
                </a:ext>
              </a:extLst>
            </p:cNvPr>
            <p:cNvSpPr txBox="1"/>
            <p:nvPr/>
          </p:nvSpPr>
          <p:spPr>
            <a:xfrm>
              <a:off x="8433355" y="1681450"/>
              <a:ext cx="2268000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5. Bioatlas manager imports DwCA from IPT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0F6716-CA90-CD2E-9829-6544CF2212D5}"/>
                </a:ext>
              </a:extLst>
            </p:cNvPr>
            <p:cNvSpPr/>
            <p:nvPr/>
          </p:nvSpPr>
          <p:spPr>
            <a:xfrm>
              <a:off x="7093132" y="1239905"/>
              <a:ext cx="1196530" cy="1476000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D4ED3E-2031-4725-BD91-8EE3DB519C9A}"/>
              </a:ext>
            </a:extLst>
          </p:cNvPr>
          <p:cNvGrpSpPr/>
          <p:nvPr/>
        </p:nvGrpSpPr>
        <p:grpSpPr>
          <a:xfrm>
            <a:off x="5780627" y="873502"/>
            <a:ext cx="2268000" cy="1926841"/>
            <a:chOff x="5780627" y="873502"/>
            <a:chExt cx="2268000" cy="19268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33E282-4285-0D3E-D099-8FE57F9C69A0}"/>
                </a:ext>
              </a:extLst>
            </p:cNvPr>
            <p:cNvSpPr txBox="1"/>
            <p:nvPr/>
          </p:nvSpPr>
          <p:spPr>
            <a:xfrm>
              <a:off x="5780627" y="873502"/>
              <a:ext cx="2268000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7. taxonID:s are POST:ed to </a:t>
              </a:r>
            </a:p>
            <a:p>
              <a:r>
                <a:rPr lang="en-GB" sz="1200" noProof="1">
                  <a:solidFill>
                    <a:srgbClr val="284966"/>
                  </a:solidFill>
                </a:rPr>
                <a:t>Bioatlas occurrences search page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E4F3F2-9B7B-EDFC-5766-9E8C000B35B2}"/>
                </a:ext>
              </a:extLst>
            </p:cNvPr>
            <p:cNvSpPr/>
            <p:nvPr/>
          </p:nvSpPr>
          <p:spPr>
            <a:xfrm>
              <a:off x="6177425" y="1873552"/>
              <a:ext cx="1196530" cy="926791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A0E2D1-E185-B14C-612B-49DA903F52EB}"/>
              </a:ext>
            </a:extLst>
          </p:cNvPr>
          <p:cNvGrpSpPr/>
          <p:nvPr/>
        </p:nvGrpSpPr>
        <p:grpSpPr>
          <a:xfrm>
            <a:off x="1342586" y="1435850"/>
            <a:ext cx="5088035" cy="1529421"/>
            <a:chOff x="1190186" y="1087505"/>
            <a:chExt cx="5088035" cy="15294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B208A9-AA7E-AB82-B5BB-49190CEA776C}"/>
                </a:ext>
              </a:extLst>
            </p:cNvPr>
            <p:cNvSpPr txBox="1"/>
            <p:nvPr/>
          </p:nvSpPr>
          <p:spPr>
            <a:xfrm>
              <a:off x="1190186" y="1815692"/>
              <a:ext cx="2162460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6. Web user searches for ASVs &amp; occurrence records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F1ED3D1-6BB6-82AF-DB11-989558050AEA}"/>
                </a:ext>
              </a:extLst>
            </p:cNvPr>
            <p:cNvSpPr/>
            <p:nvPr/>
          </p:nvSpPr>
          <p:spPr>
            <a:xfrm>
              <a:off x="4010221" y="1087505"/>
              <a:ext cx="2268000" cy="1529421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FF9C4BC-131E-40E7-D553-727BFCA7736F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flow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B20DFBE-0F72-FA44-24CC-D1956E0103DD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C0888EF-76DA-5DBD-D15E-410DAFEBAA06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5" name="Picture 4" descr="Swedish Biodiversity Data Infrastructure">
            <a:extLst>
              <a:ext uri="{FF2B5EF4-FFF2-40B4-BE49-F238E27FC236}">
                <a16:creationId xmlns:a16="http://schemas.microsoft.com/office/drawing/2014/main" id="{34B73795-6DA3-452D-0D35-0DEA1982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25100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E8DAAF-D146-27E9-E18C-0DD7F6B3D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24"/>
          <a:stretch/>
        </p:blipFill>
        <p:spPr>
          <a:xfrm>
            <a:off x="407918" y="753173"/>
            <a:ext cx="11297994" cy="58264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D015A-2AEF-916E-CEE7-8BD2DA0F6CD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Index page (asv-portal.biodiversitydata.se)</a:t>
            </a:r>
            <a:endParaRPr lang="en-SE" sz="2000" b="1" dirty="0">
              <a:solidFill>
                <a:srgbClr val="28496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2BCFB-204C-54FA-401D-CE622F18D41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DE0BB-0B50-7BD6-67BE-2D45BFF7535E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Swedish Biodiversity Data Infrastructure">
            <a:extLst>
              <a:ext uri="{FF2B5EF4-FFF2-40B4-BE49-F238E27FC236}">
                <a16:creationId xmlns:a16="http://schemas.microsoft.com/office/drawing/2014/main" id="{EAADCD4C-EAE8-D505-5FE3-2F0A721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84E874-5F0C-94ED-18FD-351B15506BB6}"/>
              </a:ext>
            </a:extLst>
          </p:cNvPr>
          <p:cNvSpPr txBox="1"/>
          <p:nvPr/>
        </p:nvSpPr>
        <p:spPr>
          <a:xfrm>
            <a:off x="691025" y="5084619"/>
            <a:ext cx="3479193" cy="1357718"/>
          </a:xfrm>
          <a:prstGeom prst="rect">
            <a:avLst/>
          </a:prstGeom>
          <a:noFill/>
          <a:ln w="25400">
            <a:solidFill>
              <a:srgbClr val="EE7C3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1200" noProof="1">
              <a:solidFill>
                <a:srgbClr val="284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25100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D015A-2AEF-916E-CEE7-8BD2DA0F6CD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BLAST search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2BCFB-204C-54FA-401D-CE622F18D41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DE0BB-0B50-7BD6-67BE-2D45BFF7535E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Swedish Biodiversity Data Infrastructure">
            <a:extLst>
              <a:ext uri="{FF2B5EF4-FFF2-40B4-BE49-F238E27FC236}">
                <a16:creationId xmlns:a16="http://schemas.microsoft.com/office/drawing/2014/main" id="{EAADCD4C-EAE8-D505-5FE3-2F0A721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E70CDA-695D-9FAE-C387-02E4B682FDB9}"/>
              </a:ext>
            </a:extLst>
          </p:cNvPr>
          <p:cNvGrpSpPr/>
          <p:nvPr/>
        </p:nvGrpSpPr>
        <p:grpSpPr>
          <a:xfrm>
            <a:off x="372694" y="1287194"/>
            <a:ext cx="11474850" cy="5613681"/>
            <a:chOff x="372694" y="858559"/>
            <a:chExt cx="11474850" cy="56136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A50CB5-97E2-7D4C-487E-E330A5367956}"/>
                </a:ext>
              </a:extLst>
            </p:cNvPr>
            <p:cNvGrpSpPr/>
            <p:nvPr/>
          </p:nvGrpSpPr>
          <p:grpSpPr>
            <a:xfrm>
              <a:off x="372694" y="858559"/>
              <a:ext cx="11474850" cy="5613681"/>
              <a:chOff x="344118" y="858559"/>
              <a:chExt cx="11474850" cy="561368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B6E06FE-24CE-8078-E62E-DC06C12692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691" t="83451" r="691" b="-1784"/>
              <a:stretch/>
            </p:blipFill>
            <p:spPr>
              <a:xfrm>
                <a:off x="344456" y="5214937"/>
                <a:ext cx="11474512" cy="1257303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6A6B7B1-29B4-1ECE-247E-4BB384679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6477"/>
              <a:stretch/>
            </p:blipFill>
            <p:spPr>
              <a:xfrm>
                <a:off x="344118" y="858559"/>
                <a:ext cx="11474512" cy="4356377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C06BAF-B48B-7E02-E8A2-A20ABE6F9F2B}"/>
                </a:ext>
              </a:extLst>
            </p:cNvPr>
            <p:cNvSpPr/>
            <p:nvPr/>
          </p:nvSpPr>
          <p:spPr>
            <a:xfrm>
              <a:off x="3271838" y="5214918"/>
              <a:ext cx="8315325" cy="1114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99405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E3B8589-2060-5E9F-E85D-DBE0CC8FE919}"/>
              </a:ext>
            </a:extLst>
          </p:cNvPr>
          <p:cNvGrpSpPr/>
          <p:nvPr/>
        </p:nvGrpSpPr>
        <p:grpSpPr>
          <a:xfrm>
            <a:off x="293687" y="1543068"/>
            <a:ext cx="11620137" cy="4629119"/>
            <a:chOff x="502788" y="2692906"/>
            <a:chExt cx="10774250" cy="39854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130A10-5E6D-E870-5462-239725710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020" b="11429"/>
            <a:stretch/>
          </p:blipFill>
          <p:spPr>
            <a:xfrm>
              <a:off x="502788" y="2692906"/>
              <a:ext cx="10774250" cy="39854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E34F83-D8EB-FAD4-E5DB-F735DC985E21}"/>
                </a:ext>
              </a:extLst>
            </p:cNvPr>
            <p:cNvSpPr/>
            <p:nvPr/>
          </p:nvSpPr>
          <p:spPr>
            <a:xfrm>
              <a:off x="2798618" y="3131127"/>
              <a:ext cx="692727" cy="278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25100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D015A-2AEF-916E-CEE7-8BD2DA0F6CD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ASV portal: BLAST results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2BCFB-204C-54FA-401D-CE622F18D41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DE0BB-0B50-7BD6-67BE-2D45BFF7535E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Swedish Biodiversity Data Infrastructure">
            <a:extLst>
              <a:ext uri="{FF2B5EF4-FFF2-40B4-BE49-F238E27FC236}">
                <a16:creationId xmlns:a16="http://schemas.microsoft.com/office/drawing/2014/main" id="{EAADCD4C-EAE8-D505-5FE3-2F0A721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EA189B-3336-560F-F455-1386F55656D6}"/>
              </a:ext>
            </a:extLst>
          </p:cNvPr>
          <p:cNvGrpSpPr/>
          <p:nvPr/>
        </p:nvGrpSpPr>
        <p:grpSpPr>
          <a:xfrm>
            <a:off x="515933" y="2381236"/>
            <a:ext cx="5386108" cy="3587193"/>
            <a:chOff x="515933" y="2381236"/>
            <a:chExt cx="5386108" cy="35871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0896E3-33EB-A4E4-325E-9EAD894C54F9}"/>
                </a:ext>
              </a:extLst>
            </p:cNvPr>
            <p:cNvSpPr txBox="1"/>
            <p:nvPr/>
          </p:nvSpPr>
          <p:spPr>
            <a:xfrm>
              <a:off x="515933" y="5257780"/>
              <a:ext cx="2343120" cy="710649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GB" sz="1200" noProof="1">
                <a:solidFill>
                  <a:srgbClr val="284966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0F9FD5-5AB6-9FC8-B3AE-3396CC64936E}"/>
                </a:ext>
              </a:extLst>
            </p:cNvPr>
            <p:cNvSpPr txBox="1"/>
            <p:nvPr/>
          </p:nvSpPr>
          <p:spPr>
            <a:xfrm>
              <a:off x="2770042" y="2381236"/>
              <a:ext cx="3131999" cy="432000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GB" sz="1200" noProof="1">
                <a:solidFill>
                  <a:srgbClr val="284966"/>
                </a:solidFill>
              </a:endParaRPr>
            </a:p>
            <a:p>
              <a:endParaRPr lang="en-GB" sz="1200" noProof="1">
                <a:solidFill>
                  <a:srgbClr val="2849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0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C4DA7-D7BB-242B-0636-3F921F57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3" b="10766"/>
          <a:stretch/>
        </p:blipFill>
        <p:spPr>
          <a:xfrm>
            <a:off x="203008" y="930553"/>
            <a:ext cx="11820432" cy="57387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25100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D015A-2AEF-916E-CEE7-8BD2DA0F6CD9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Bioatlas: ASV occurrence records</a:t>
            </a:r>
            <a:endParaRPr lang="en-SE" sz="2000" b="1">
              <a:solidFill>
                <a:srgbClr val="28496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2BCFB-204C-54FA-401D-CE622F18D41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DE0BB-0B50-7BD6-67BE-2D45BFF7535E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Swedish Biodiversity Data Infrastructure">
            <a:extLst>
              <a:ext uri="{FF2B5EF4-FFF2-40B4-BE49-F238E27FC236}">
                <a16:creationId xmlns:a16="http://schemas.microsoft.com/office/drawing/2014/main" id="{EAADCD4C-EAE8-D505-5FE3-2F0A721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949831-2C62-CAF8-97C1-92CA5554BCD3}"/>
              </a:ext>
            </a:extLst>
          </p:cNvPr>
          <p:cNvSpPr txBox="1"/>
          <p:nvPr/>
        </p:nvSpPr>
        <p:spPr>
          <a:xfrm>
            <a:off x="3186544" y="3177000"/>
            <a:ext cx="4336474" cy="360000"/>
          </a:xfrm>
          <a:prstGeom prst="rect">
            <a:avLst/>
          </a:prstGeom>
          <a:noFill/>
          <a:ln w="25400">
            <a:solidFill>
              <a:srgbClr val="EE7C3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sz="1200" noProof="1">
              <a:solidFill>
                <a:srgbClr val="284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3D622-CD1A-6828-9A3C-C370FA8C2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57" b="25563"/>
          <a:stretch/>
        </p:blipFill>
        <p:spPr>
          <a:xfrm>
            <a:off x="601196" y="1510908"/>
            <a:ext cx="10539442" cy="172680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7FF12F-20D7-BC4F-DB17-F659FD14B706}"/>
              </a:ext>
            </a:extLst>
          </p:cNvPr>
          <p:cNvSpPr/>
          <p:nvPr/>
        </p:nvSpPr>
        <p:spPr>
          <a:xfrm>
            <a:off x="10325100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2BCFB-204C-54FA-401D-CE622F18D412}"/>
              </a:ext>
            </a:extLst>
          </p:cNvPr>
          <p:cNvCxnSpPr>
            <a:cxnSpLocks/>
          </p:cNvCxnSpPr>
          <p:nvPr/>
        </p:nvCxnSpPr>
        <p:spPr>
          <a:xfrm>
            <a:off x="-13063" y="787400"/>
            <a:ext cx="12192000" cy="0"/>
          </a:xfrm>
          <a:prstGeom prst="line">
            <a:avLst/>
          </a:prstGeom>
          <a:ln w="38100">
            <a:solidFill>
              <a:srgbClr val="9CA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DE0BB-0B50-7BD6-67BE-2D45BFF7535E}"/>
              </a:ext>
            </a:extLst>
          </p:cNvPr>
          <p:cNvSpPr/>
          <p:nvPr/>
        </p:nvSpPr>
        <p:spPr>
          <a:xfrm>
            <a:off x="10312037" y="393700"/>
            <a:ext cx="15875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Swedish Biodiversity Data Infrastructure">
            <a:extLst>
              <a:ext uri="{FF2B5EF4-FFF2-40B4-BE49-F238E27FC236}">
                <a16:creationId xmlns:a16="http://schemas.microsoft.com/office/drawing/2014/main" id="{EAADCD4C-EAE8-D505-5FE3-2F0A721F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91" y="157687"/>
            <a:ext cx="1308146" cy="886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2FB2CF1-4A13-E344-FA07-05EFE4D3151A}"/>
              </a:ext>
            </a:extLst>
          </p:cNvPr>
          <p:cNvSpPr/>
          <p:nvPr/>
        </p:nvSpPr>
        <p:spPr>
          <a:xfrm>
            <a:off x="691025" y="244137"/>
            <a:ext cx="897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4966"/>
                </a:solidFill>
              </a:rPr>
              <a:t>Possible collaboration: Handling of ‘DNA derived data’ extension fields</a:t>
            </a:r>
            <a:endParaRPr lang="en-SE" sz="2000" b="1">
              <a:solidFill>
                <a:srgbClr val="284966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789872-A55B-672C-ED4E-676F3644C388}"/>
              </a:ext>
            </a:extLst>
          </p:cNvPr>
          <p:cNvGrpSpPr/>
          <p:nvPr/>
        </p:nvGrpSpPr>
        <p:grpSpPr>
          <a:xfrm>
            <a:off x="733229" y="3926272"/>
            <a:ext cx="9887878" cy="2538036"/>
            <a:chOff x="733229" y="3926272"/>
            <a:chExt cx="9887878" cy="25380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4F4CBB-C700-7FBC-F62B-D85D61652039}"/>
                </a:ext>
              </a:extLst>
            </p:cNvPr>
            <p:cNvGrpSpPr/>
            <p:nvPr/>
          </p:nvGrpSpPr>
          <p:grpSpPr>
            <a:xfrm>
              <a:off x="789360" y="4367607"/>
              <a:ext cx="9831747" cy="2096701"/>
              <a:chOff x="1638069" y="3868620"/>
              <a:chExt cx="13188157" cy="281248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EBE27A4-58D3-49E5-AF78-EFF3DD757F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25"/>
              <a:stretch/>
            </p:blipFill>
            <p:spPr>
              <a:xfrm>
                <a:off x="6337300" y="3868620"/>
                <a:ext cx="8488926" cy="279908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8D0ACFB-FD4D-BB5D-3143-F7BC28BFC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8069" y="3868620"/>
                <a:ext cx="8786586" cy="2812483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2F3E3-7885-3112-20C9-9D6A4403DE5B}"/>
                </a:ext>
              </a:extLst>
            </p:cNvPr>
            <p:cNvSpPr/>
            <p:nvPr/>
          </p:nvSpPr>
          <p:spPr>
            <a:xfrm>
              <a:off x="733229" y="3926272"/>
              <a:ext cx="942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284966"/>
                  </a:solidFill>
                </a:rPr>
                <a:t>vs. GBIF</a:t>
              </a:r>
              <a:endParaRPr lang="en-S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7715A2-4FEB-DC72-5807-25A34BC267FB}"/>
              </a:ext>
            </a:extLst>
          </p:cNvPr>
          <p:cNvGrpSpPr/>
          <p:nvPr/>
        </p:nvGrpSpPr>
        <p:grpSpPr>
          <a:xfrm>
            <a:off x="733229" y="2384562"/>
            <a:ext cx="10440000" cy="1539560"/>
            <a:chOff x="733229" y="2384562"/>
            <a:chExt cx="10440000" cy="15395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7E89C3-3598-4FB0-394A-E4A18EBE2B14}"/>
                </a:ext>
              </a:extLst>
            </p:cNvPr>
            <p:cNvSpPr txBox="1"/>
            <p:nvPr/>
          </p:nvSpPr>
          <p:spPr>
            <a:xfrm>
              <a:off x="733229" y="2384562"/>
              <a:ext cx="10440000" cy="900000"/>
            </a:xfrm>
            <a:prstGeom prst="rect">
              <a:avLst/>
            </a:prstGeom>
            <a:noFill/>
            <a:ln w="25400">
              <a:solidFill>
                <a:srgbClr val="EE7C3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GB" sz="1200" noProof="1">
                <a:solidFill>
                  <a:srgbClr val="28496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B63934-CBE0-9703-4842-5A4ADD4E7C9A}"/>
                </a:ext>
              </a:extLst>
            </p:cNvPr>
            <p:cNvSpPr txBox="1"/>
            <p:nvPr/>
          </p:nvSpPr>
          <p:spPr>
            <a:xfrm>
              <a:off x="4510091" y="3462457"/>
              <a:ext cx="2886275" cy="461665"/>
            </a:xfrm>
            <a:prstGeom prst="rect">
              <a:avLst/>
            </a:prstGeom>
            <a:noFill/>
            <a:ln w="19050">
              <a:solidFill>
                <a:srgbClr val="EE7C3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1200" noProof="1">
                  <a:solidFill>
                    <a:srgbClr val="284966"/>
                  </a:solidFill>
                </a:rPr>
                <a:t>Extension fields not ingested / indexed / accessible for web display or via R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86DE62E-84D6-9B63-6F7A-3F34C9F2BE3D}"/>
              </a:ext>
            </a:extLst>
          </p:cNvPr>
          <p:cNvSpPr/>
          <p:nvPr/>
        </p:nvSpPr>
        <p:spPr>
          <a:xfrm>
            <a:off x="789360" y="1040688"/>
            <a:ext cx="94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84966"/>
                </a:solidFill>
              </a:rPr>
              <a:t>Bioatlas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159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18167</TotalTime>
  <Words>427</Words>
  <Application>Microsoft Macintosh PowerPoint</Application>
  <PresentationFormat>Widescreen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Prager</cp:lastModifiedBy>
  <cp:revision>104</cp:revision>
  <dcterms:created xsi:type="dcterms:W3CDTF">2022-03-30T12:40:14Z</dcterms:created>
  <dcterms:modified xsi:type="dcterms:W3CDTF">2022-06-08T11:53:15Z</dcterms:modified>
</cp:coreProperties>
</file>